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613" r:id="rId3"/>
    <p:sldId id="650" r:id="rId4"/>
    <p:sldId id="1473" r:id="rId5"/>
    <p:sldId id="1079" r:id="rId6"/>
    <p:sldId id="1393" r:id="rId7"/>
    <p:sldId id="1394" r:id="rId8"/>
    <p:sldId id="1396" r:id="rId9"/>
    <p:sldId id="912" r:id="rId10"/>
    <p:sldId id="916" r:id="rId12"/>
    <p:sldId id="1423" r:id="rId13"/>
    <p:sldId id="913" r:id="rId14"/>
    <p:sldId id="914" r:id="rId15"/>
    <p:sldId id="1080" r:id="rId16"/>
    <p:sldId id="1424" r:id="rId17"/>
    <p:sldId id="1425" r:id="rId18"/>
    <p:sldId id="1449" r:id="rId19"/>
    <p:sldId id="1470" r:id="rId20"/>
    <p:sldId id="1471" r:id="rId21"/>
    <p:sldId id="1509" r:id="rId22"/>
    <p:sldId id="1510" r:id="rId23"/>
    <p:sldId id="1511" r:id="rId24"/>
    <p:sldId id="1512" r:id="rId25"/>
    <p:sldId id="1513" r:id="rId26"/>
    <p:sldId id="1514" r:id="rId27"/>
    <p:sldId id="1472" r:id="rId28"/>
    <p:sldId id="920" r:id="rId29"/>
    <p:sldId id="1081" r:id="rId30"/>
    <p:sldId id="1515" r:id="rId31"/>
    <p:sldId id="1536" r:id="rId32"/>
    <p:sldId id="1538" r:id="rId33"/>
    <p:sldId id="1539" r:id="rId34"/>
    <p:sldId id="1082" r:id="rId35"/>
    <p:sldId id="1353" r:id="rId36"/>
    <p:sldId id="924" r:id="rId37"/>
    <p:sldId id="923" r:id="rId38"/>
    <p:sldId id="1356" r:id="rId39"/>
    <p:sldId id="926" r:id="rId40"/>
    <p:sldId id="927" r:id="rId41"/>
    <p:sldId id="1540" r:id="rId42"/>
    <p:sldId id="1541" r:id="rId43"/>
    <p:sldId id="1542" r:id="rId44"/>
    <p:sldId id="1543" r:id="rId45"/>
    <p:sldId id="1544" r:id="rId46"/>
    <p:sldId id="1546" r:id="rId47"/>
    <p:sldId id="1547" r:id="rId48"/>
    <p:sldId id="1548" r:id="rId49"/>
    <p:sldId id="1549" r:id="rId50"/>
    <p:sldId id="1550" r:id="rId51"/>
    <p:sldId id="1551" r:id="rId52"/>
    <p:sldId id="1552" r:id="rId53"/>
    <p:sldId id="1553" r:id="rId54"/>
    <p:sldId id="1554" r:id="rId55"/>
    <p:sldId id="1555" r:id="rId56"/>
    <p:sldId id="1556" r:id="rId57"/>
    <p:sldId id="1557" r:id="rId58"/>
    <p:sldId id="1558" r:id="rId59"/>
    <p:sldId id="1559" r:id="rId60"/>
    <p:sldId id="1560" r:id="rId61"/>
    <p:sldId id="1561" r:id="rId62"/>
    <p:sldId id="1562" r:id="rId63"/>
    <p:sldId id="1024" r:id="rId64"/>
    <p:sldId id="777" r:id="rId65"/>
  </p:sldIdLst>
  <p:sldSz cx="12192000" cy="6858000"/>
  <p:notesSz cx="6858000" cy="9144000"/>
  <p:defaultTextStyle>
    <a:defPPr>
      <a:defRPr lang="zh-CN"/>
    </a:defPPr>
    <a:lvl1pPr lvl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1pPr>
    <a:lvl2pPr marL="457200" lvl="1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2pPr>
    <a:lvl3pPr marL="914400" lvl="2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3pPr>
    <a:lvl4pPr marL="1371600" lvl="3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4pPr>
    <a:lvl5pPr marL="1828800" lvl="4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5pPr>
    <a:lvl6pPr marL="2286000" lvl="5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6pPr>
    <a:lvl7pPr marL="2743200" lvl="6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7pPr>
    <a:lvl8pPr marL="3200400" lvl="7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8pPr>
    <a:lvl9pPr marL="3657600" lvl="8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FF000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666" y="-57"/>
      </p:cViewPr>
      <p:guideLst>
        <p:guide orient="horz" pos="2178"/>
        <p:guide pos="2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77.wmf"/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1.vml.rels><?xml version="1.0" encoding="UTF-8" standalone="yes"?>
<Relationships xmlns="http://schemas.openxmlformats.org/package/2006/relationships"><Relationship Id="rId5" Type="http://schemas.openxmlformats.org/officeDocument/2006/relationships/image" Target="../media/image77.wmf"/><Relationship Id="rId4" Type="http://schemas.openxmlformats.org/officeDocument/2006/relationships/image" Target="../media/image81.wmf"/><Relationship Id="rId3" Type="http://schemas.openxmlformats.org/officeDocument/2006/relationships/image" Target="../media/image76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7" Type="http://schemas.openxmlformats.org/officeDocument/2006/relationships/image" Target="../media/image45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625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/>
          <a:lstStyle/>
          <a:p>
            <a:pPr lvl="0"/>
            <a:endParaRPr sz="1300">
              <a:ea typeface="宋体" panose="02010600030101010101" pitchFamily="2" charset="-122"/>
            </a:endParaRPr>
          </a:p>
        </p:txBody>
      </p:sp>
      <p:sp>
        <p:nvSpPr>
          <p:cNvPr id="2051" name="Rectangle 3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0213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/>
          <a:lstStyle/>
          <a:p>
            <a:pPr lvl="0" algn="r"/>
            <a:endParaRPr sz="1300">
              <a:ea typeface="宋体" panose="02010600030101010101" pitchFamily="2" charset="-122"/>
            </a:endParaRPr>
          </a:p>
        </p:txBody>
      </p:sp>
      <p:sp>
        <p:nvSpPr>
          <p:cNvPr id="2052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1763" y="684213"/>
            <a:ext cx="6591300" cy="34305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 noRot="1" noChangeAspect="1" noTextEdit="1"/>
          </p:cNvSpPr>
          <p:nvPr/>
        </p:nvSpPr>
        <p:spPr>
          <a:xfrm>
            <a:off x="682625" y="4341813"/>
            <a:ext cx="5486400" cy="41132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2054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3625"/>
            <a:ext cx="2968625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/>
            <a:endParaRPr sz="1300">
              <a:ea typeface="宋体" panose="02010600030101010101" pitchFamily="2" charset="-122"/>
            </a:endParaRPr>
          </a:p>
        </p:txBody>
      </p:sp>
      <p:sp>
        <p:nvSpPr>
          <p:cNvPr id="2055" name="Rectangle 7"/>
          <p:cNvSpPr>
            <a:spLocks noGrp="1"/>
          </p:cNvSpPr>
          <p:nvPr>
            <p:ph type="sldNum" sz="quarter" idx="5"/>
          </p:nvPr>
        </p:nvSpPr>
        <p:spPr>
          <a:xfrm>
            <a:off x="3883025" y="8683625"/>
            <a:ext cx="2970213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32769"/>
          <p:cNvSpPr>
            <a:spLocks noGrp="1" noRot="1" noChangeAspect="1" noTextEdit="1"/>
          </p:cNvSpPr>
          <p:nvPr>
            <p:ph type="sldImg"/>
          </p:nvPr>
        </p:nvSpPr>
        <p:spPr>
          <a:ln w="1"/>
        </p:spPr>
      </p:sp>
      <p:sp>
        <p:nvSpPr>
          <p:cNvPr id="32771" name="文本占位符 32770"/>
          <p:cNvSpPr>
            <a:spLocks noGrp="1" noRot="1" noChangeAspect="1" noTextEdit="1"/>
          </p:cNvSpPr>
          <p:nvPr>
            <p:ph type="body" idx="1"/>
          </p:nvPr>
        </p:nvSpPr>
        <p:spPr>
          <a:xfrm>
            <a:off x="-623887" y="8210550"/>
            <a:ext cx="7046912" cy="8928100"/>
          </a:xfrm>
          <a:prstGeom prst="rect">
            <a:avLst/>
          </a:prstGeom>
          <a:noFill/>
          <a:ln w="1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altLang="zh-CN"/>
              <a:t>With enough neurons and time, RNNs can compute anything that can be computed by your computer. </a:t>
            </a:r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今天大部分的人还是会把LSTM作为默认的选择来尝试。虽然最近几年GRU获得了很多支持，而且感觉越来越多的团队也正在使用GRU，因为它更加简单，而且还效果还不错，它更容易适应规模更加大的问题。</a:t>
            </a:r>
            <a:endParaRPr lang="zh-CN" altLang="en-US"/>
          </a:p>
          <a:p>
            <a:r>
              <a:rPr lang="zh-CN" altLang="en-US"/>
              <a:t>无论是GRU还是LSTM，你都可以用它们来构建捕获更加深层连接的神经网络。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这个双向RNN网络模型的缺点就是你需要完整的数据的序列，你才能预测任意位置。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所以在开发机器翻译系统时，你需要做的一件事就是想出一个算法，用来找出合适的值，使得该项最大化，而解决这种问题最通用的算法就是束搜索(Beam Search)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参数</a:t>
            </a:r>
            <a:r>
              <a:rPr lang="en-US" altLang="zh-CN"/>
              <a:t>B beam width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 altLang="zh-CN"/>
              <a:t>B=3,</a:t>
            </a:r>
            <a:r>
              <a:rPr lang="zh-CN" altLang="en-US"/>
              <a:t>评估就是 </a:t>
            </a:r>
            <a:r>
              <a:rPr lang="en-US" altLang="zh-CN"/>
              <a:t>30000</a:t>
            </a:r>
            <a:r>
              <a:rPr lang="zh-CN" altLang="en-US"/>
              <a:t>个选择，选出前</a:t>
            </a:r>
            <a:r>
              <a:rPr lang="en-US" altLang="zh-CN"/>
              <a:t>3</a:t>
            </a:r>
            <a:r>
              <a:rPr lang="zh-CN" altLang="en-US"/>
              <a:t>个，</a:t>
            </a:r>
            <a:r>
              <a:rPr lang="en-US" altLang="zh-CN"/>
              <a:t>30000-&gt;3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如果计算这些，其实这些概率值都是小于1的，通常远小于1。很多小于1的数乘起来，会得到很小很小的数字，会造成数值下溢（numerical underflow）。数值下溢就是数值太小了，导致电脑的浮点表示不能精确地储存，因此在实践中,我们不会最大化这个乘积，而是取</a:t>
            </a:r>
            <a:r>
              <a:rPr lang="en-US" altLang="zh-CN"/>
              <a:t>log</a:t>
            </a:r>
            <a:r>
              <a:rPr lang="zh-CN" altLang="en-US"/>
              <a:t>值。</a:t>
            </a:r>
            <a:endParaRPr lang="zh-CN" altLang="en-US"/>
          </a:p>
          <a:p>
            <a:r>
              <a:rPr lang="zh-CN" altLang="en-US"/>
              <a:t>通过取</a:t>
            </a:r>
            <a:r>
              <a:rPr lang="en-US" altLang="zh-CN"/>
              <a:t>log</a:t>
            </a:r>
            <a:r>
              <a:rPr lang="zh-CN" altLang="en-US"/>
              <a:t>，我们会得到一个数值上更稳定的算法，不容易出现四舍五入的误差</a:t>
            </a:r>
            <a:endParaRPr lang="zh-CN" altLang="en-US"/>
          </a:p>
          <a:p>
            <a:r>
              <a:rPr lang="en-US" altLang="zh-CN"/>
              <a:t>\alpha </a:t>
            </a:r>
            <a:r>
              <a:rPr lang="zh-CN" altLang="en-US"/>
              <a:t>超参数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B越大，你考虑的选择越多，你找到的句子可能越好，但是B越大，你的算法的计算代价越大，因为你要把很多的可能选择保存起来。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RNN会计算</a:t>
            </a:r>
            <a:r>
              <a:rPr lang="en-US" altLang="zh-CN"/>
              <a:t>P(y|x)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 altLang="zh-CN"/>
              <a:t>x^i   x^i&lt;t&gt;   T_x</a:t>
            </a:r>
            <a:endParaRPr lang="en-US" altLang="zh-CN"/>
          </a:p>
          <a:p>
            <a:r>
              <a:rPr lang="en-US" altLang="zh-CN"/>
              <a:t>y^i                 T_y</a:t>
            </a:r>
            <a:endParaRPr lang="en-US" altLang="zh-CN"/>
          </a:p>
          <a:p>
            <a:r>
              <a:rPr lang="en-US" altLang="zh-CN"/>
              <a:t>vocabulary()</a:t>
            </a:r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人工翻译并不会通过读整个法语句子，再记忆里面的东西，然后从零开始，机械式地翻译成一个英语句子。而人工翻译，首先会做的可能是先翻译出句子的部分，再看下一部分，并翻译这一部分。看一部分，翻译一部分，一直这样下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>
                <a:sym typeface="+mn-ea"/>
              </a:rPr>
              <a:t>注意力模型如何让一个神经网络只注意到一部分的输入句子。当它在生成句子的时候，更像人类翻译。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这个算法的一个缺点就是它要花费三次方的时间，就是说这个算法的复杂是</a:t>
            </a:r>
            <a:r>
              <a:rPr lang="en-US" altLang="zh-CN"/>
              <a:t>O(n3)</a:t>
            </a:r>
            <a:r>
              <a:rPr lang="zh-CN" altLang="en-US"/>
              <a:t>的，如果你有</a:t>
            </a:r>
            <a:r>
              <a:rPr lang="en-US" altLang="zh-CN"/>
              <a:t>Tx</a:t>
            </a:r>
            <a:r>
              <a:rPr lang="zh-CN" altLang="en-US"/>
              <a:t>个输入单词和</a:t>
            </a:r>
            <a:r>
              <a:rPr lang="en-US" altLang="zh-CN"/>
              <a:t>Ty</a:t>
            </a:r>
            <a:r>
              <a:rPr lang="zh-CN" altLang="en-US"/>
              <a:t>个输出单词，于是注意力参数的总数就会是</a:t>
            </a:r>
            <a:r>
              <a:rPr lang="en-US" altLang="zh-CN"/>
              <a:t>Tx*Ty</a:t>
            </a:r>
            <a:r>
              <a:rPr lang="zh-CN" altLang="en-US"/>
              <a:t>，所以这个算法有着三次方的消耗。但是在机器翻译的应用上，输入和输出的句子一般不会太长，可能三次方的消耗是可以接受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35841"/>
          <p:cNvSpPr>
            <a:spLocks noGrp="1" noRot="1" noChangeAspect="1" noTextEdit="1"/>
          </p:cNvSpPr>
          <p:nvPr>
            <p:ph type="sldImg"/>
          </p:nvPr>
        </p:nvSpPr>
        <p:spPr>
          <a:ln w="1"/>
        </p:spPr>
      </p:sp>
      <p:sp>
        <p:nvSpPr>
          <p:cNvPr id="35843" name="文本占位符 35842"/>
          <p:cNvSpPr>
            <a:spLocks noGrp="1" noRot="1" noChangeAspect="1" noTextEdit="1"/>
          </p:cNvSpPr>
          <p:nvPr>
            <p:ph type="body" idx="1"/>
          </p:nvPr>
        </p:nvSpPr>
        <p:spPr>
          <a:xfrm>
            <a:off x="-623887" y="8210550"/>
            <a:ext cx="7046912" cy="8928100"/>
          </a:xfrm>
          <a:prstGeom prst="rect">
            <a:avLst/>
          </a:prstGeom>
          <a:noFill/>
          <a:ln w="1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zh-CN" altLang="en-US" dirty="0"/>
              <a:t>RNN和传统的多层感知机不同的就是跟时间沾上边了</a:t>
            </a:r>
            <a:endParaRPr lang="zh-CN" altLang="en-US" dirty="0"/>
          </a:p>
          <a:p>
            <a:pPr lvl="0"/>
            <a:endParaRPr lang="zh-CN" altLang="en-US" dirty="0"/>
          </a:p>
          <a:p>
            <a:pPr lvl="0"/>
            <a:r>
              <a:rPr lang="zh-CN" altLang="en-US" dirty="0">
                <a:ea typeface="宋体" panose="02010600030101010101" pitchFamily="2" charset="-122"/>
              </a:rPr>
              <a:t>RNN多层网络，保持重用相同的参数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41985"/>
          <p:cNvSpPr>
            <a:spLocks noGrp="1" noRot="1" noChangeAspect="1" noTextEdit="1"/>
          </p:cNvSpPr>
          <p:nvPr>
            <p:ph type="sldImg"/>
          </p:nvPr>
        </p:nvSpPr>
        <p:spPr>
          <a:ln w="1"/>
        </p:spPr>
      </p:sp>
      <p:sp>
        <p:nvSpPr>
          <p:cNvPr id="41987" name="文本占位符 41986"/>
          <p:cNvSpPr>
            <a:spLocks noGrp="1" noRot="1" noChangeAspect="1" noTextEdit="1"/>
          </p:cNvSpPr>
          <p:nvPr>
            <p:ph type="body" idx="1"/>
          </p:nvPr>
        </p:nvSpPr>
        <p:spPr>
          <a:xfrm>
            <a:off x="-623887" y="8210550"/>
            <a:ext cx="7046912" cy="8928100"/>
          </a:xfrm>
          <a:prstGeom prst="rect">
            <a:avLst/>
          </a:prstGeom>
          <a:noFill/>
          <a:ln w="1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zh-CN" altLang="en-US" dirty="0">
                <a:ea typeface="宋体" panose="02010600030101010101" pitchFamily="2" charset="-122"/>
              </a:rPr>
              <a:t>监督信号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在自然语言处理中，构建语言模型是最基础的也是最重要的工作之一，并且能用RNN很好地实现。</a:t>
            </a:r>
            <a:endParaRPr lang="zh-CN" altLang="en-US"/>
          </a:p>
          <a:p>
            <a:r>
              <a:rPr lang="zh-CN" altLang="en-US"/>
              <a:t>语言模型所做的就是，它会告诉你某个特定的句子它出现的概率是多少。最基本工作就是输入一个句子，准确地说是一个文本序列</a:t>
            </a:r>
            <a:r>
              <a:rPr lang="en-US" altLang="zh-CN"/>
              <a:t>y^&lt;1&gt;</a:t>
            </a:r>
            <a:r>
              <a:rPr lang="zh-CN" altLang="en-US"/>
              <a:t>，</a:t>
            </a:r>
            <a:r>
              <a:rPr lang="en-US" altLang="zh-CN"/>
              <a:t>y^2</a:t>
            </a:r>
            <a:r>
              <a:rPr lang="zh-CN" altLang="en-US"/>
              <a:t>，一直到</a:t>
            </a:r>
            <a:r>
              <a:rPr lang="en-US" altLang="zh-CN"/>
              <a:t>y^Ty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 altLang="zh-CN"/>
              <a:t>y&lt;1&gt;,y&lt;2&gt;,... y&lt;9&gt; &lt;EOS&gt;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 altLang="zh-CN"/>
              <a:t>P(y&lt;1&gt;,y&lt;2&gt;,y&lt;3&gt;)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一个序列模型模拟了任意特定单词序列的概率，我们要做的就是对这些概率分布进行采样来生成一个新的单词序列。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使用基于字符的语言模型有优点也有缺点，优点就是你不必担心会出现未知的标识，一个主要缺点就是你最后会得到太多太长的序列。并且基于字符的语言模型训练起来计算成本比较高昂。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5400"/>
            <a:ext cx="3048000" cy="6151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5400"/>
            <a:ext cx="8967304" cy="61515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397000"/>
            <a:ext cx="5575808" cy="472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9792" y="1397000"/>
            <a:ext cx="5575808" cy="472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ctr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11379200" cy="4729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>
            <a:lvl1pPr>
              <a:defRPr sz="1500">
                <a:ea typeface="宋体" panose="02010600030101010101" pitchFamily="2" charset="-122"/>
              </a:defRPr>
            </a:lvl1pPr>
          </a:lstStyle>
          <a:p>
            <a:pPr lvl="0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>
            <a:lvl1pPr algn="ctr">
              <a:defRPr sz="1500">
                <a:ea typeface="宋体" panose="02010600030101010101" pitchFamily="2" charset="-122"/>
              </a:defRPr>
            </a:lvl1pPr>
          </a:lstStyle>
          <a:p>
            <a:pPr lvl="0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>
            <a:lvl1pPr algn="r">
              <a:defRPr sz="1500"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1031" name="Rectangle 7"/>
          <p:cNvSpPr/>
          <p:nvPr/>
        </p:nvSpPr>
        <p:spPr>
          <a:xfrm>
            <a:off x="0" y="1031875"/>
            <a:ext cx="12192000" cy="60325"/>
          </a:xfrm>
          <a:prstGeom prst="rect">
            <a:avLst/>
          </a:prstGeom>
          <a:gradFill rotWithShape="1">
            <a:gsLst>
              <a:gs pos="0">
                <a:srgbClr val="0000CC">
                  <a:alpha val="100000"/>
                </a:srgbClr>
              </a:gs>
              <a:gs pos="100000">
                <a:srgbClr val="000000">
                  <a:alpha val="100000"/>
                </a:srgbClr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36" tIns="45718" rIns="91436" bIns="45718" anchor="ctr"/>
          <a:lstStyle/>
          <a:p>
            <a:pPr lvl="0">
              <a:lnSpc>
                <a:spcPct val="100000"/>
              </a:lnSpc>
            </a:pPr>
            <a:endParaRPr sz="18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marL="0" lvl="0" indent="0" algn="ctr" eaLnBrk="1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kern="12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342900" lvl="0" indent="-3429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 kern="1200">
          <a:solidFill>
            <a:schemeClr val="accent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lvl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4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35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wmf"/><Relationship Id="rId8" Type="http://schemas.openxmlformats.org/officeDocument/2006/relationships/oleObject" Target="../embeddings/oleObject13.bin"/><Relationship Id="rId7" Type="http://schemas.openxmlformats.org/officeDocument/2006/relationships/image" Target="../media/image41.wmf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34.png"/><Relationship Id="rId20" Type="http://schemas.openxmlformats.org/officeDocument/2006/relationships/notesSlide" Target="../notesSlides/notesSlide4.xml"/><Relationship Id="rId2" Type="http://schemas.openxmlformats.org/officeDocument/2006/relationships/image" Target="../media/image32.wmf"/><Relationship Id="rId19" Type="http://schemas.openxmlformats.org/officeDocument/2006/relationships/vmlDrawing" Target="../drawings/vmlDrawing7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46.wmf"/><Relationship Id="rId16" Type="http://schemas.openxmlformats.org/officeDocument/2006/relationships/oleObject" Target="../embeddings/oleObject17.bin"/><Relationship Id="rId15" Type="http://schemas.openxmlformats.org/officeDocument/2006/relationships/image" Target="../media/image45.wmf"/><Relationship Id="rId14" Type="http://schemas.openxmlformats.org/officeDocument/2006/relationships/oleObject" Target="../embeddings/oleObject16.bin"/><Relationship Id="rId13" Type="http://schemas.openxmlformats.org/officeDocument/2006/relationships/image" Target="../media/image44.wmf"/><Relationship Id="rId12" Type="http://schemas.openxmlformats.org/officeDocument/2006/relationships/oleObject" Target="../embeddings/oleObject15.bin"/><Relationship Id="rId11" Type="http://schemas.openxmlformats.org/officeDocument/2006/relationships/image" Target="../media/image43.wmf"/><Relationship Id="rId10" Type="http://schemas.openxmlformats.org/officeDocument/2006/relationships/oleObject" Target="../embeddings/oleObject14.bin"/><Relationship Id="rId1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wmf"/><Relationship Id="rId2" Type="http://schemas.openxmlformats.org/officeDocument/2006/relationships/oleObject" Target="../embeddings/oleObject19.bin"/><Relationship Id="rId1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wmf"/><Relationship Id="rId8" Type="http://schemas.openxmlformats.org/officeDocument/2006/relationships/oleObject" Target="../embeddings/oleObject22.bin"/><Relationship Id="rId7" Type="http://schemas.openxmlformats.org/officeDocument/2006/relationships/image" Target="../media/image75.wmf"/><Relationship Id="rId6" Type="http://schemas.openxmlformats.org/officeDocument/2006/relationships/oleObject" Target="../embeddings/oleObject21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20.bin"/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3" Type="http://schemas.openxmlformats.org/officeDocument/2006/relationships/vmlDrawing" Target="../drawings/vmlDrawing10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7.wmf"/><Relationship Id="rId10" Type="http://schemas.openxmlformats.org/officeDocument/2006/relationships/oleObject" Target="../embeddings/oleObject23.bin"/><Relationship Id="rId1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8" Type="http://schemas.openxmlformats.org/officeDocument/2006/relationships/image" Target="../media/image76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8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79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71.png"/><Relationship Id="rId14" Type="http://schemas.openxmlformats.org/officeDocument/2006/relationships/vmlDrawing" Target="../drawings/vmlDrawing11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7.wmf"/><Relationship Id="rId11" Type="http://schemas.openxmlformats.org/officeDocument/2006/relationships/oleObject" Target="../embeddings/oleObject28.bin"/><Relationship Id="rId10" Type="http://schemas.openxmlformats.org/officeDocument/2006/relationships/image" Target="../media/image81.wmf"/><Relationship Id="rId1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emf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8.emf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.bin"/><Relationship Id="rId8" Type="http://schemas.openxmlformats.org/officeDocument/2006/relationships/image" Target="../media/image118.wmf"/><Relationship Id="rId7" Type="http://schemas.openxmlformats.org/officeDocument/2006/relationships/oleObject" Target="../embeddings/oleObject30.bin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3" Type="http://schemas.openxmlformats.org/officeDocument/2006/relationships/notesSlide" Target="../notesSlides/notesSlide13.xml"/><Relationship Id="rId12" Type="http://schemas.openxmlformats.org/officeDocument/2006/relationships/vmlDrawing" Target="../drawings/vmlDrawing12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9.wmf"/><Relationship Id="rId1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02.png"/><Relationship Id="rId1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34.png"/><Relationship Id="rId7" Type="http://schemas.openxmlformats.org/officeDocument/2006/relationships/image" Target="../media/image133.png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35.png"/><Relationship Id="rId1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0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4.png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152.wmf"/><Relationship Id="rId3" Type="http://schemas.openxmlformats.org/officeDocument/2006/relationships/oleObject" Target="../embeddings/oleObject32.bin"/><Relationship Id="rId2" Type="http://schemas.openxmlformats.org/officeDocument/2006/relationships/image" Target="../media/image151.png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150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3.png"/><Relationship Id="rId8" Type="http://schemas.openxmlformats.org/officeDocument/2006/relationships/image" Target="../media/image172.png"/><Relationship Id="rId7" Type="http://schemas.openxmlformats.org/officeDocument/2006/relationships/image" Target="../media/image171.png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5" Type="http://schemas.openxmlformats.org/officeDocument/2006/relationships/notesSlide" Target="../notesSlides/notesSlide22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77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74.png"/><Relationship Id="rId1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.bin"/><Relationship Id="rId8" Type="http://schemas.openxmlformats.org/officeDocument/2006/relationships/image" Target="../media/image184.png"/><Relationship Id="rId7" Type="http://schemas.openxmlformats.org/officeDocument/2006/relationships/image" Target="../media/image183.png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3" Type="http://schemas.openxmlformats.org/officeDocument/2006/relationships/image" Target="../media/image179.png"/><Relationship Id="rId2" Type="http://schemas.openxmlformats.org/officeDocument/2006/relationships/image" Target="../media/image165.png"/><Relationship Id="rId13" Type="http://schemas.openxmlformats.org/officeDocument/2006/relationships/notesSlide" Target="../notesSlides/notesSlide23.xml"/><Relationship Id="rId12" Type="http://schemas.openxmlformats.org/officeDocument/2006/relationships/vmlDrawing" Target="../drawings/vmlDrawing14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5.wmf"/><Relationship Id="rId1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0.png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3" Type="http://schemas.openxmlformats.org/officeDocument/2006/relationships/image" Target="../media/image186.png"/><Relationship Id="rId2" Type="http://schemas.openxmlformats.org/officeDocument/2006/relationships/image" Target="../media/image185.wmf"/><Relationship Id="rId10" Type="http://schemas.openxmlformats.org/officeDocument/2006/relationships/notesSlide" Target="../notesSlides/notesSlide24.xml"/><Relationship Id="rId1" Type="http://schemas.openxmlformats.org/officeDocument/2006/relationships/oleObject" Target="../embeddings/oleObject35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838200" y="1600200"/>
            <a:ext cx="10363200" cy="1470025"/>
          </a:xfrm>
        </p:spPr>
        <p:txBody>
          <a:bodyPr vert="horz" wrap="square" lIns="91436" tIns="45718" rIns="91436" bIns="45718" anchor="ctr"/>
          <a:lstStyle/>
          <a:p>
            <a:pPr algn="l">
              <a:buNone/>
            </a:pPr>
            <a:r>
              <a:rPr lang="zh-CN" altLang="en-US" sz="66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序列数据的深度学习模型</a:t>
            </a:r>
            <a:endParaRPr lang="zh-CN" altLang="en-US" sz="4800" kern="1200" dirty="0">
              <a:latin typeface="Times New Roman" panose="02020603050405020304" pitchFamily="2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1828800" y="4038600"/>
            <a:ext cx="8459788" cy="2439988"/>
          </a:xfrm>
        </p:spPr>
        <p:txBody>
          <a:bodyPr vert="horz" wrap="square" lIns="91436" tIns="45718" rIns="91436" bIns="45718" anchor="t"/>
          <a:lstStyle/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中国科学院自动化研究所</a:t>
            </a:r>
            <a:endParaRPr lang="zh-CN" altLang="en-US" sz="3200" kern="1200" dirty="0">
              <a:latin typeface="Calibri" panose="020F0502020204030204" pitchFamily="2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吴高巍</a:t>
            </a:r>
            <a:endParaRPr lang="zh-CN" altLang="en-US" sz="3200" kern="1200" dirty="0">
              <a:latin typeface="Calibri" panose="020F0502020204030204" pitchFamily="2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gaowei.wu@ia.ac.cn</a:t>
            </a:r>
            <a:endParaRPr lang="zh-CN" altLang="en-US" sz="3200" kern="1200" dirty="0">
              <a:latin typeface="Calibri" panose="020F0502020204030204" pitchFamily="2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201</a:t>
            </a:r>
            <a:r>
              <a:rPr lang="en-US" altLang="zh-CN" sz="3200" kern="1200" dirty="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9</a:t>
            </a:r>
            <a:r>
              <a:rPr lang="zh-CN" altLang="en-US" sz="3200" kern="1200" dirty="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-1</a:t>
            </a:r>
            <a:r>
              <a:rPr lang="en-US" altLang="zh-CN" sz="3200" kern="1200" dirty="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0</a:t>
            </a:r>
            <a:r>
              <a:rPr lang="zh-CN" altLang="en-US" sz="3200" kern="1200" dirty="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-</a:t>
            </a:r>
            <a:r>
              <a:rPr lang="en-US" altLang="zh-CN" sz="3200" kern="120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15</a:t>
            </a:r>
            <a:endParaRPr lang="en-US" altLang="zh-CN" sz="3200" kern="1200" smtClean="0">
              <a:latin typeface="Calibri" panose="020F0502020204030204" pitchFamily="2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3076" name="图片 30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0" y="3048000"/>
            <a:ext cx="3524250" cy="3357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Recurrent Neural Networks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835" y="1703070"/>
            <a:ext cx="828675" cy="312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485" y="2756535"/>
            <a:ext cx="609600" cy="45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015" y="1655445"/>
            <a:ext cx="819150" cy="3152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995" y="3128010"/>
            <a:ext cx="781050" cy="29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980" y="3128010"/>
            <a:ext cx="767080" cy="295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260" y="1550670"/>
            <a:ext cx="2733675" cy="3362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660" y="2737485"/>
            <a:ext cx="552450" cy="4762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310" y="2651125"/>
            <a:ext cx="666750" cy="5143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8960" y="3165475"/>
            <a:ext cx="419100" cy="2476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765" y="2775585"/>
            <a:ext cx="695325" cy="438150"/>
          </a:xfrm>
          <a:prstGeom prst="rect">
            <a:avLst/>
          </a:prstGeom>
        </p:spPr>
      </p:pic>
      <p:pic>
        <p:nvPicPr>
          <p:cNvPr id="16" name="内容占位符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890" y="5000625"/>
            <a:ext cx="10012045" cy="568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4295" y="3975100"/>
            <a:ext cx="476250" cy="3524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2730" y="3975100"/>
            <a:ext cx="476250" cy="3524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3685" y="4132580"/>
            <a:ext cx="476250" cy="3524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2510" y="1712595"/>
            <a:ext cx="638175" cy="31051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1610" y="3185160"/>
            <a:ext cx="895350" cy="1809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7790" y="3975100"/>
            <a:ext cx="476250" cy="3524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4485" y="3356610"/>
            <a:ext cx="533400" cy="2952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7660" y="3357245"/>
            <a:ext cx="533400" cy="2952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75985" y="3413125"/>
            <a:ext cx="533400" cy="2952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5435" y="3357245"/>
            <a:ext cx="533400" cy="295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0795" y="2242185"/>
            <a:ext cx="457200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7790" y="2242185"/>
            <a:ext cx="457200" cy="3333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0170" y="2139315"/>
            <a:ext cx="457200" cy="3333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22560" y="2046605"/>
            <a:ext cx="457200" cy="33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34817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RNN</a:t>
            </a:r>
            <a:endParaRPr lang="zh-CN" altLang="en-US" dirty="0"/>
          </a:p>
        </p:txBody>
      </p:sp>
      <p:sp>
        <p:nvSpPr>
          <p:cNvPr id="34819" name="文本占位符 34818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时序展开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/>
              <a:t>在RNN中每一个时间步骤用到的参数都是一样的</a:t>
            </a:r>
            <a:endParaRPr lang="zh-CN" altLang="en-US" dirty="0"/>
          </a:p>
        </p:txBody>
      </p:sp>
      <p:pic>
        <p:nvPicPr>
          <p:cNvPr id="34820" name="图片 348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2890838"/>
            <a:ext cx="7680325" cy="369093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4821" name="对象 34820"/>
          <p:cNvGraphicFramePr>
            <a:graphicFrameLocks noChangeAspect="1"/>
          </p:cNvGraphicFramePr>
          <p:nvPr/>
        </p:nvGraphicFramePr>
        <p:xfrm>
          <a:off x="1371600" y="2890838"/>
          <a:ext cx="1192213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" r:id="rId2" imgW="1590675" imgH="4238625" progId="Paint.Picture">
                  <p:embed/>
                </p:oleObj>
              </mc:Choice>
              <mc:Fallback>
                <p:oleObj name="" r:id="rId2" imgW="1590675" imgH="4238625" progId="Paint.Picture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2890838"/>
                        <a:ext cx="1192213" cy="317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右箭头 34821"/>
          <p:cNvSpPr/>
          <p:nvPr/>
        </p:nvSpPr>
        <p:spPr>
          <a:xfrm>
            <a:off x="2895600" y="4262438"/>
            <a:ext cx="990600" cy="533400"/>
          </a:xfrm>
          <a:prstGeom prst="rightArrow">
            <a:avLst>
              <a:gd name="adj1" fmla="val 50000"/>
              <a:gd name="adj2" fmla="val 4642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3" name="文本框 34822"/>
          <p:cNvSpPr txBox="1"/>
          <p:nvPr/>
        </p:nvSpPr>
        <p:spPr>
          <a:xfrm>
            <a:off x="2895600" y="4872038"/>
            <a:ext cx="990600" cy="3968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unfold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36865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Training RNNs with backpropagation</a:t>
            </a:r>
            <a:endParaRPr lang="en-US" altLang="zh-CN"/>
          </a:p>
        </p:txBody>
      </p:sp>
      <p:sp>
        <p:nvSpPr>
          <p:cNvPr id="36867" name="文本占位符 36866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5691188" cy="4729163"/>
          </a:xfrm>
        </p:spPr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权值一致的BP算法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BP算法容易实现权值间的线性约束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同样计算梯度，然后改变梯度以满足约束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如果权值开始时满足约束，那就会一直满足约束</a:t>
            </a:r>
            <a:endParaRPr lang="zh-CN" altLang="en-US" dirty="0"/>
          </a:p>
        </p:txBody>
      </p:sp>
      <p:graphicFrame>
        <p:nvGraphicFramePr>
          <p:cNvPr id="36868" name="Object 5"/>
          <p:cNvGraphicFramePr>
            <a:graphicFrameLocks noGrp="1" noChangeAspect="1"/>
          </p:cNvGraphicFramePr>
          <p:nvPr/>
        </p:nvGraphicFramePr>
        <p:xfrm>
          <a:off x="6781800" y="1905000"/>
          <a:ext cx="42672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" r:id="rId1" imgW="2057400" imgH="1803400" progId="Equation.3">
                  <p:embed/>
                </p:oleObj>
              </mc:Choice>
              <mc:Fallback>
                <p:oleObj name="" r:id="rId1" imgW="2057400" imgH="18034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81800" y="1905000"/>
                        <a:ext cx="4267200" cy="3695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BPTT, Back Propagation Through Time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RNN可看作权值共享的多层、前向网络</a:t>
            </a:r>
            <a:endParaRPr lang="zh-CN" altLang="en-US"/>
          </a:p>
          <a:p>
            <a:pPr lvl="1"/>
            <a:r>
              <a:rPr lang="zh-CN" altLang="en-US"/>
              <a:t>训练权值约束的前向网络</a:t>
            </a:r>
            <a:endParaRPr lang="zh-CN" altLang="en-US"/>
          </a:p>
          <a:p>
            <a:pPr lvl="7"/>
            <a:endParaRPr lang="zh-CN" altLang="en-US"/>
          </a:p>
          <a:p>
            <a:r>
              <a:rPr lang="zh-CN" altLang="en-US"/>
              <a:t>时间域上的训练算法</a:t>
            </a:r>
            <a:endParaRPr lang="zh-CN" altLang="en-US"/>
          </a:p>
          <a:p>
            <a:pPr lvl="1"/>
            <a:r>
              <a:rPr lang="zh-CN" altLang="en-US"/>
              <a:t>The forward pass builds up a stack of the activities of all the units at each time step. </a:t>
            </a:r>
            <a:endParaRPr lang="zh-CN" altLang="en-US"/>
          </a:p>
          <a:p>
            <a:pPr lvl="1"/>
            <a:r>
              <a:rPr lang="zh-CN" altLang="en-US"/>
              <a:t>The backward pass peels activities off the stack to compute the error derivatives at each time step. </a:t>
            </a:r>
            <a:endParaRPr lang="zh-CN" altLang="en-US"/>
          </a:p>
          <a:p>
            <a:pPr lvl="1"/>
            <a:r>
              <a:rPr lang="zh-CN" altLang="en-US"/>
              <a:t>After the backward pass we add together the derivatives at all the different times for each weight.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Forword propagation and backpropagaton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6885" y="2042160"/>
            <a:ext cx="7791450" cy="3095625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46885" y="5334000"/>
          <a:ext cx="5492750" cy="38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3302000" imgH="228600" progId="Equation.KSEE3">
                  <p:embed/>
                </p:oleObj>
              </mc:Choice>
              <mc:Fallback>
                <p:oleObj name="" r:id="rId2" imgW="33020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46885" y="5334000"/>
                        <a:ext cx="5492750" cy="38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46885" y="5810250"/>
          <a:ext cx="2662555" cy="71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1701800" imgH="457200" progId="Equation.KSEE3">
                  <p:embed/>
                </p:oleObj>
              </mc:Choice>
              <mc:Fallback>
                <p:oleObj name="" r:id="rId4" imgW="17018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6885" y="5810250"/>
                        <a:ext cx="2662555" cy="71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251700" y="6009005"/>
            <a:ext cx="45478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ea typeface="宋体" panose="02010600030101010101" pitchFamily="2" charset="-122"/>
                <a:sym typeface="+mn-ea"/>
              </a:rPr>
              <a:t>Back Propagation Through Time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640" y="1397000"/>
            <a:ext cx="9935210" cy="37039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BPTT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97000"/>
            <a:ext cx="11379200" cy="4729163"/>
          </a:xfrm>
        </p:spPr>
        <p:txBody>
          <a:bodyPr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前向传播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5280660"/>
            <a:ext cx="4752975" cy="1209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70" y="5444490"/>
            <a:ext cx="3867150" cy="447675"/>
          </a:xfrm>
          <a:prstGeom prst="rect">
            <a:avLst/>
          </a:prstGeom>
        </p:spPr>
      </p:pic>
      <p:graphicFrame>
        <p:nvGraphicFramePr>
          <p:cNvPr id="38917" name="对象 38916"/>
          <p:cNvGraphicFramePr>
            <a:graphicFrameLocks noChangeAspect="1"/>
          </p:cNvGraphicFramePr>
          <p:nvPr/>
        </p:nvGraphicFramePr>
        <p:xfrm>
          <a:off x="516255" y="2313305"/>
          <a:ext cx="80772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" r:id="rId4" imgW="1590675" imgH="4238625" progId="PBrush">
                  <p:embed/>
                </p:oleObj>
              </mc:Choice>
              <mc:Fallback>
                <p:oleObj name="" r:id="rId4" imgW="1590675" imgH="4238625" progId="PBrush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255" y="2313305"/>
                        <a:ext cx="807720" cy="2155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40961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BPTT</a:t>
            </a:r>
            <a:endParaRPr lang="zh-CN" altLang="en-US" dirty="0"/>
          </a:p>
        </p:txBody>
      </p:sp>
      <p:sp>
        <p:nvSpPr>
          <p:cNvPr id="40963" name="文本占位符 40962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后向传播</a:t>
            </a:r>
            <a:endParaRPr lang="zh-CN" altLang="en-US" dirty="0"/>
          </a:p>
        </p:txBody>
      </p:sp>
      <p:graphicFrame>
        <p:nvGraphicFramePr>
          <p:cNvPr id="40965" name="对象 40964"/>
          <p:cNvGraphicFramePr>
            <a:graphicFrameLocks noChangeAspect="1"/>
          </p:cNvGraphicFramePr>
          <p:nvPr/>
        </p:nvGraphicFramePr>
        <p:xfrm>
          <a:off x="1316990" y="1892935"/>
          <a:ext cx="998220" cy="2661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" r:id="rId1" imgW="1590675" imgH="4238625" progId="PBrush">
                  <p:embed/>
                </p:oleObj>
              </mc:Choice>
              <mc:Fallback>
                <p:oleObj name="" r:id="rId1" imgW="1590675" imgH="4238625" progId="PBrus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16990" y="1892935"/>
                        <a:ext cx="998220" cy="2661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05" y="1731645"/>
            <a:ext cx="7106285" cy="282321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直接箭头连接符 4"/>
          <p:cNvCxnSpPr/>
          <p:nvPr/>
        </p:nvCxnSpPr>
        <p:spPr>
          <a:xfrm>
            <a:off x="9753600" y="2209800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811010" y="2165985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656580" y="2209800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06290" y="2209800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8610600" y="32766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6935470" y="3302635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789930" y="32766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606290" y="32766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29005" y="4779010"/>
          <a:ext cx="156083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838200" imgH="393700" progId="Equation.KSEE3">
                  <p:embed/>
                </p:oleObj>
              </mc:Choice>
              <mc:Fallback>
                <p:oleObj name="" r:id="rId4" imgW="8382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9005" y="4779010"/>
                        <a:ext cx="156083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32510" y="5657215"/>
          <a:ext cx="1184275" cy="61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6" imgW="762000" imgH="393700" progId="Equation.KSEE3">
                  <p:embed/>
                </p:oleObj>
              </mc:Choice>
              <mc:Fallback>
                <p:oleObj name="" r:id="rId6" imgW="762000" imgH="3937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2510" y="5657215"/>
                        <a:ext cx="1184275" cy="612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31515" y="4648835"/>
          <a:ext cx="5313045" cy="7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8" imgW="3441700" imgH="482600" progId="Equation.KSEE3">
                  <p:embed/>
                </p:oleObj>
              </mc:Choice>
              <mc:Fallback>
                <p:oleObj name="" r:id="rId8" imgW="3441700" imgH="482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31515" y="4648835"/>
                        <a:ext cx="5313045" cy="744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067800" y="4648835"/>
          <a:ext cx="2359025" cy="61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10" imgW="1854200" imgH="482600" progId="Equation.KSEE3">
                  <p:embed/>
                </p:oleObj>
              </mc:Choice>
              <mc:Fallback>
                <p:oleObj name="" r:id="rId10" imgW="1854200" imgH="4826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67800" y="4648835"/>
                        <a:ext cx="2359025" cy="614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1830" y="5512435"/>
          <a:ext cx="4104640" cy="75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2" imgW="2616200" imgH="482600" progId="Equation.KSEE3">
                  <p:embed/>
                </p:oleObj>
              </mc:Choice>
              <mc:Fallback>
                <p:oleObj name="" r:id="rId12" imgW="2616200" imgH="482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11830" y="5512435"/>
                        <a:ext cx="4104640" cy="756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053195" y="5323840"/>
          <a:ext cx="2680313" cy="55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14" imgW="2197100" imgH="457200" progId="Equation.KSEE3">
                  <p:embed/>
                </p:oleObj>
              </mc:Choice>
              <mc:Fallback>
                <p:oleObj name="" r:id="rId14" imgW="2197100" imgH="4572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53195" y="5323840"/>
                        <a:ext cx="2680313" cy="557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067800" y="5975350"/>
          <a:ext cx="2649474" cy="55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6" imgW="2171700" imgH="457200" progId="Equation.KSEE3">
                  <p:embed/>
                </p:oleObj>
              </mc:Choice>
              <mc:Fallback>
                <p:oleObj name="" r:id="rId16" imgW="2171700" imgH="4572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67800" y="5975350"/>
                        <a:ext cx="2649474" cy="557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不同类型的</a:t>
            </a:r>
            <a:r>
              <a:rPr lang="en-US" altLang="zh-CN"/>
              <a:t>RNN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72745" y="1259205"/>
          <a:ext cx="11446510" cy="546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352790" imgH="7486650" progId="Paint.Picture">
                  <p:embed/>
                </p:oleObj>
              </mc:Choice>
              <mc:Fallback>
                <p:oleObj name="" r:id="rId1" imgW="8352790" imgH="74866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2745" y="1259205"/>
                        <a:ext cx="11446510" cy="546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不同类型的</a:t>
            </a:r>
            <a:r>
              <a:rPr lang="en-US" altLang="zh-CN">
                <a:sym typeface="+mn-ea"/>
              </a:rPr>
              <a:t>RNN</a:t>
            </a:r>
            <a:r>
              <a:rPr lang="zh-CN" altLang="en-US">
                <a:sym typeface="+mn-ea"/>
              </a:rPr>
              <a:t>结构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7810" y="4222750"/>
            <a:ext cx="1897380" cy="2115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60" y="4179570"/>
            <a:ext cx="3546475" cy="2201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" y="4280535"/>
            <a:ext cx="3329940" cy="1999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" y="1490980"/>
            <a:ext cx="4259580" cy="2416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730" y="1661160"/>
            <a:ext cx="5271135" cy="218884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6096000" y="5105400"/>
            <a:ext cx="3048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766560" y="5105400"/>
            <a:ext cx="3048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400290" y="5105400"/>
            <a:ext cx="3048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RNN</a:t>
            </a:r>
            <a:r>
              <a:rPr lang="zh-CN" altLang="en-US">
                <a:ea typeface="宋体" panose="02010600030101010101" pitchFamily="2" charset="-122"/>
              </a:rPr>
              <a:t>示例：语言模型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语言模型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1770" y="2066925"/>
            <a:ext cx="2834751" cy="469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80" y="2619375"/>
            <a:ext cx="2964253" cy="396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360" y="3112770"/>
            <a:ext cx="2895489" cy="365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780" y="3718560"/>
            <a:ext cx="5142700" cy="10001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35175" y="5147945"/>
            <a:ext cx="27616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P(Sentence) = ?</a:t>
            </a:r>
            <a:endParaRPr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9845" y="2209800"/>
            <a:ext cx="5181600" cy="3775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标题 4098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内容</a:t>
            </a:r>
            <a:endParaRPr lang="zh-CN" altLang="en-US" dirty="0"/>
          </a:p>
        </p:txBody>
      </p:sp>
      <p:sp>
        <p:nvSpPr>
          <p:cNvPr id="4100" name="文本占位符 4099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循环序列模型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Recurrent Neural Networks, RNN</a:t>
            </a:r>
            <a:endParaRPr lang="zh-CN" altLang="en-US" dirty="0">
              <a:ea typeface="宋体" panose="02010600030101010101" pitchFamily="2" charset="-122"/>
            </a:endParaRPr>
          </a:p>
          <a:p>
            <a:pPr marL="1905" lvl="3" indent="1369695"/>
            <a:endParaRPr lang="zh-CN" altLang="en-US" dirty="0">
              <a:ea typeface="宋体" panose="02010600030101010101" pitchFamily="2" charset="-122"/>
            </a:endParaRPr>
          </a:p>
          <a:p>
            <a:pPr marL="1905" lvl="4" indent="1826895"/>
            <a:endParaRPr lang="zh-CN" altLang="en-US" dirty="0"/>
          </a:p>
          <a:p>
            <a:r>
              <a:rPr lang="zh-CN" altLang="en-US" dirty="0">
                <a:ea typeface="宋体" panose="02010600030101010101" pitchFamily="2" charset="-122"/>
              </a:rPr>
              <a:t>长序列的循环神经网络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/>
          </a:p>
          <a:p>
            <a:r>
              <a:rPr lang="zh-CN" altLang="en-US" dirty="0"/>
              <a:t>序列模型（sequence to sequence）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Language modelling with an RNN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335" y="1606550"/>
            <a:ext cx="5918835" cy="473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3166110"/>
            <a:ext cx="7362825" cy="719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4776470"/>
            <a:ext cx="6857365" cy="1449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RNN 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6625" y="4432935"/>
            <a:ext cx="4991735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45" y="5058410"/>
            <a:ext cx="4111334" cy="680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45" y="5738495"/>
            <a:ext cx="2999105" cy="792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新序列采样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Sampling a sequence from a trained RNN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5690" y="2169160"/>
            <a:ext cx="6795135" cy="217995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49985" y="2258060"/>
          <a:ext cx="2856230" cy="497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384300" imgH="241300" progId="Equation.KSEE3">
                  <p:embed/>
                </p:oleObj>
              </mc:Choice>
              <mc:Fallback>
                <p:oleObj name="" r:id="rId2" imgW="13843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9985" y="2258060"/>
                        <a:ext cx="2856230" cy="497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784350" y="3028950"/>
            <a:ext cx="1722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Training: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784350" y="4967605"/>
            <a:ext cx="1722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Sampling: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Character-level language 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9085" y="1439545"/>
            <a:ext cx="6488430" cy="575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30" y="3726815"/>
            <a:ext cx="7751445" cy="2712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87830" y="2130425"/>
            <a:ext cx="69284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Vocabulary=[a,b,...,z,A,B,...Z,  ,0,...,9]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Sequence generation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1840" y="1341120"/>
            <a:ext cx="10850880" cy="50095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29697"/>
          <p:cNvSpPr>
            <a:spLocks noGrp="1"/>
          </p:cNvSpPr>
          <p:nvPr>
            <p:ph type="ctrTitle"/>
          </p:nvPr>
        </p:nvSpPr>
        <p:spPr>
          <a:xfrm>
            <a:off x="914400" y="2132013"/>
            <a:ext cx="10591800" cy="2211387"/>
          </a:xfrm>
        </p:spPr>
        <p:txBody>
          <a:bodyPr vert="horz" wrap="square" lIns="91436" tIns="45718" rIns="91436" bIns="45718" anchor="ctr"/>
          <a:lstStyle/>
          <a:p>
            <a:pPr algn="ctr">
              <a:buNone/>
            </a:pPr>
            <a:r>
              <a:rPr lang="zh-CN" altLang="en-US" sz="36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长序列循环神经网络</a:t>
            </a:r>
            <a:endParaRPr lang="en-US" altLang="x-none" sz="28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43009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BP的困难</a:t>
            </a:r>
            <a:endParaRPr lang="zh-CN" altLang="en-US" dirty="0"/>
          </a:p>
        </p:txBody>
      </p:sp>
      <p:sp>
        <p:nvSpPr>
          <p:cNvPr id="43011" name="文本占位符 43010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7289800" cy="4729163"/>
          </a:xfrm>
        </p:spPr>
        <p:txBody>
          <a:bodyPr vert="horz" wrap="square" lIns="91436" tIns="45718" rIns="91436" bIns="45718" anchor="t"/>
          <a:lstStyle/>
          <a:p>
            <a:r>
              <a:rPr lang="en-US" altLang="zh-CN" sz="2800"/>
              <a:t>The backward pass is linear</a:t>
            </a:r>
            <a:endParaRPr lang="en-US" altLang="zh-CN" sz="2800"/>
          </a:p>
          <a:p>
            <a:pPr lvl="1"/>
            <a:r>
              <a:rPr lang="en-US" altLang="zh-CN" sz="2400"/>
              <a:t>There is a big difference between the forward and backward passes.</a:t>
            </a:r>
            <a:endParaRPr lang="en-US" altLang="zh-CN" sz="2400"/>
          </a:p>
          <a:p>
            <a:pPr lvl="1"/>
            <a:r>
              <a:rPr lang="en-US" altLang="zh-CN" sz="2400"/>
              <a:t>In the forward pass we use squashing functions (like the logistic) to prevent the activity vectors from exploding.</a:t>
            </a:r>
            <a:endParaRPr lang="en-US" altLang="zh-CN" sz="2400"/>
          </a:p>
          <a:p>
            <a:pPr lvl="1"/>
            <a:r>
              <a:rPr lang="en-US" altLang="zh-CN" sz="2400"/>
              <a:t>The backward pass, is completely </a:t>
            </a:r>
            <a:r>
              <a:rPr lang="en-US" altLang="zh-CN" sz="2400">
                <a:solidFill>
                  <a:srgbClr val="FF0000"/>
                </a:solidFill>
              </a:rPr>
              <a:t>linear</a:t>
            </a:r>
            <a:r>
              <a:rPr lang="en-US" altLang="zh-CN" sz="2400"/>
              <a:t>. If you double the error derivatives at the final layer, all the error derivatives will double. </a:t>
            </a:r>
            <a:endParaRPr lang="en-US" altLang="zh-CN" sz="2400"/>
          </a:p>
          <a:p>
            <a:pPr lvl="2" algn="l"/>
            <a:r>
              <a:rPr lang="en-US" altLang="zh-CN" sz="2055"/>
              <a:t>The forward pass determines the slope of the linear function used for backpropagating through each neuron.</a:t>
            </a:r>
            <a:endParaRPr lang="en-US" altLang="zh-CN" sz="2055"/>
          </a:p>
        </p:txBody>
      </p:sp>
      <p:grpSp>
        <p:nvGrpSpPr>
          <p:cNvPr id="43012" name="组合 43011"/>
          <p:cNvGrpSpPr>
            <a:grpSpLocks noChangeAspect="1"/>
          </p:cNvGrpSpPr>
          <p:nvPr/>
        </p:nvGrpSpPr>
        <p:grpSpPr>
          <a:xfrm>
            <a:off x="7924800" y="1600200"/>
            <a:ext cx="3344863" cy="4435475"/>
            <a:chOff x="0" y="0"/>
            <a:chExt cx="4054" cy="5372"/>
          </a:xfrm>
        </p:grpSpPr>
        <p:sp>
          <p:nvSpPr>
            <p:cNvPr id="43013" name="Oval 36"/>
            <p:cNvSpPr>
              <a:spLocks noChangeAspect="1"/>
            </p:cNvSpPr>
            <p:nvPr/>
          </p:nvSpPr>
          <p:spPr>
            <a:xfrm>
              <a:off x="108" y="454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4" name="Oval 37"/>
            <p:cNvSpPr>
              <a:spLocks noChangeAspect="1"/>
            </p:cNvSpPr>
            <p:nvPr/>
          </p:nvSpPr>
          <p:spPr>
            <a:xfrm>
              <a:off x="1681" y="454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5" name="Oval 39"/>
            <p:cNvSpPr>
              <a:spLocks noChangeAspect="1"/>
            </p:cNvSpPr>
            <p:nvPr/>
          </p:nvSpPr>
          <p:spPr>
            <a:xfrm>
              <a:off x="3228" y="454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6" name="Oval 40"/>
            <p:cNvSpPr>
              <a:spLocks noChangeAspect="1"/>
            </p:cNvSpPr>
            <p:nvPr/>
          </p:nvSpPr>
          <p:spPr>
            <a:xfrm>
              <a:off x="108" y="2920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7" name="Oval 41"/>
            <p:cNvSpPr>
              <a:spLocks noChangeAspect="1"/>
            </p:cNvSpPr>
            <p:nvPr/>
          </p:nvSpPr>
          <p:spPr>
            <a:xfrm>
              <a:off x="1681" y="2920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8" name="Oval 42"/>
            <p:cNvSpPr>
              <a:spLocks noChangeAspect="1"/>
            </p:cNvSpPr>
            <p:nvPr/>
          </p:nvSpPr>
          <p:spPr>
            <a:xfrm>
              <a:off x="3228" y="2920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43019" name="Straight Arrow Connector 44"/>
            <p:cNvCxnSpPr>
              <a:cxnSpLocks noChangeAspect="1"/>
              <a:stCxn id="43013" idx="7"/>
              <a:endCxn id="43017" idx="3"/>
            </p:cNvCxnSpPr>
            <p:nvPr/>
          </p:nvCxnSpPr>
          <p:spPr>
            <a:xfrm flipV="1">
              <a:off x="813" y="3625"/>
              <a:ext cx="989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0" name="Straight Arrow Connector 45"/>
            <p:cNvCxnSpPr>
              <a:cxnSpLocks noChangeAspect="1"/>
              <a:stCxn id="43014" idx="7"/>
              <a:endCxn id="43018" idx="3"/>
            </p:cNvCxnSpPr>
            <p:nvPr/>
          </p:nvCxnSpPr>
          <p:spPr>
            <a:xfrm flipV="1">
              <a:off x="2387" y="3625"/>
              <a:ext cx="962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1" name="Straight Arrow Connector 46"/>
            <p:cNvCxnSpPr>
              <a:cxnSpLocks noChangeAspect="1"/>
              <a:stCxn id="43014" idx="0"/>
              <a:endCxn id="43017" idx="4"/>
            </p:cNvCxnSpPr>
            <p:nvPr/>
          </p:nvCxnSpPr>
          <p:spPr>
            <a:xfrm flipV="1">
              <a:off x="2094" y="3746"/>
              <a:ext cx="1" cy="800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2" name="Straight Arrow Connector 47"/>
            <p:cNvCxnSpPr>
              <a:cxnSpLocks noChangeAspect="1"/>
            </p:cNvCxnSpPr>
            <p:nvPr/>
          </p:nvCxnSpPr>
          <p:spPr>
            <a:xfrm flipV="1">
              <a:off x="934" y="3333"/>
              <a:ext cx="2293" cy="16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3" name="Straight Arrow Connector 48"/>
            <p:cNvCxnSpPr>
              <a:cxnSpLocks noChangeAspect="1"/>
              <a:stCxn id="43014" idx="1"/>
              <a:endCxn id="43016" idx="5"/>
            </p:cNvCxnSpPr>
            <p:nvPr/>
          </p:nvCxnSpPr>
          <p:spPr>
            <a:xfrm flipH="1" flipV="1">
              <a:off x="813" y="3625"/>
              <a:ext cx="989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4" name="Straight Arrow Connector 49"/>
            <p:cNvCxnSpPr>
              <a:cxnSpLocks noChangeAspect="1"/>
              <a:stCxn id="43015" idx="2"/>
              <a:endCxn id="43016" idx="6"/>
            </p:cNvCxnSpPr>
            <p:nvPr/>
          </p:nvCxnSpPr>
          <p:spPr>
            <a:xfrm flipH="1" flipV="1">
              <a:off x="934" y="3333"/>
              <a:ext cx="2293" cy="16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5" name="Straight Arrow Connector 50"/>
            <p:cNvCxnSpPr>
              <a:cxnSpLocks noChangeAspect="1"/>
              <a:stCxn id="43015" idx="1"/>
              <a:endCxn id="43017" idx="5"/>
            </p:cNvCxnSpPr>
            <p:nvPr/>
          </p:nvCxnSpPr>
          <p:spPr>
            <a:xfrm flipH="1" flipV="1">
              <a:off x="2387" y="3625"/>
              <a:ext cx="962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6" name="Straight Arrow Connector 51"/>
            <p:cNvCxnSpPr>
              <a:cxnSpLocks noChangeAspect="1"/>
              <a:stCxn id="43015" idx="0"/>
              <a:endCxn id="43018" idx="4"/>
            </p:cNvCxnSpPr>
            <p:nvPr/>
          </p:nvCxnSpPr>
          <p:spPr>
            <a:xfrm flipV="1">
              <a:off x="3641" y="3746"/>
              <a:ext cx="1" cy="800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7" name="Straight Arrow Connector 52"/>
            <p:cNvCxnSpPr>
              <a:cxnSpLocks noChangeAspect="1"/>
              <a:stCxn id="43013" idx="0"/>
              <a:endCxn id="43016" idx="4"/>
            </p:cNvCxnSpPr>
            <p:nvPr/>
          </p:nvCxnSpPr>
          <p:spPr>
            <a:xfrm flipV="1">
              <a:off x="521" y="3746"/>
              <a:ext cx="1" cy="800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sp>
          <p:nvSpPr>
            <p:cNvPr id="43028" name="Oval 71"/>
            <p:cNvSpPr>
              <a:spLocks noChangeAspect="1"/>
            </p:cNvSpPr>
            <p:nvPr/>
          </p:nvSpPr>
          <p:spPr>
            <a:xfrm>
              <a:off x="108" y="126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29" name="Oval 72"/>
            <p:cNvSpPr>
              <a:spLocks noChangeAspect="1"/>
            </p:cNvSpPr>
            <p:nvPr/>
          </p:nvSpPr>
          <p:spPr>
            <a:xfrm>
              <a:off x="1681" y="126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30" name="Oval 73"/>
            <p:cNvSpPr>
              <a:spLocks noChangeAspect="1"/>
            </p:cNvSpPr>
            <p:nvPr/>
          </p:nvSpPr>
          <p:spPr>
            <a:xfrm>
              <a:off x="3228" y="126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43031" name="Straight Arrow Connector 74"/>
            <p:cNvCxnSpPr>
              <a:cxnSpLocks noChangeAspect="1"/>
              <a:stCxn id="43016" idx="7"/>
              <a:endCxn id="43029" idx="3"/>
            </p:cNvCxnSpPr>
            <p:nvPr/>
          </p:nvCxnSpPr>
          <p:spPr>
            <a:xfrm flipV="1">
              <a:off x="813" y="197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2" name="Straight Arrow Connector 75"/>
            <p:cNvCxnSpPr>
              <a:cxnSpLocks noChangeAspect="1"/>
              <a:stCxn id="43017" idx="7"/>
              <a:endCxn id="43030" idx="3"/>
            </p:cNvCxnSpPr>
            <p:nvPr/>
          </p:nvCxnSpPr>
          <p:spPr>
            <a:xfrm flipV="1">
              <a:off x="2387" y="197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3" name="Straight Arrow Connector 76"/>
            <p:cNvCxnSpPr>
              <a:cxnSpLocks noChangeAspect="1"/>
              <a:stCxn id="43017" idx="0"/>
              <a:endCxn id="43029" idx="4"/>
            </p:cNvCxnSpPr>
            <p:nvPr/>
          </p:nvCxnSpPr>
          <p:spPr>
            <a:xfrm flipV="1">
              <a:off x="2094" y="209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4" name="Straight Arrow Connector 77"/>
            <p:cNvCxnSpPr>
              <a:cxnSpLocks noChangeAspect="1"/>
              <a:stCxn id="43016" idx="6"/>
              <a:endCxn id="43030" idx="2"/>
            </p:cNvCxnSpPr>
            <p:nvPr/>
          </p:nvCxnSpPr>
          <p:spPr>
            <a:xfrm flipV="1">
              <a:off x="934" y="168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5" name="Straight Arrow Connector 78"/>
            <p:cNvCxnSpPr>
              <a:cxnSpLocks noChangeAspect="1"/>
              <a:stCxn id="43017" idx="1"/>
              <a:endCxn id="43028" idx="5"/>
            </p:cNvCxnSpPr>
            <p:nvPr/>
          </p:nvCxnSpPr>
          <p:spPr>
            <a:xfrm flipH="1" flipV="1">
              <a:off x="813" y="197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6" name="Straight Arrow Connector 79"/>
            <p:cNvCxnSpPr>
              <a:cxnSpLocks noChangeAspect="1"/>
              <a:stCxn id="43018" idx="2"/>
              <a:endCxn id="43028" idx="6"/>
            </p:cNvCxnSpPr>
            <p:nvPr/>
          </p:nvCxnSpPr>
          <p:spPr>
            <a:xfrm flipH="1" flipV="1">
              <a:off x="934" y="168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7" name="Straight Arrow Connector 80"/>
            <p:cNvCxnSpPr>
              <a:cxnSpLocks noChangeAspect="1"/>
              <a:stCxn id="43018" idx="1"/>
              <a:endCxn id="43029" idx="5"/>
            </p:cNvCxnSpPr>
            <p:nvPr/>
          </p:nvCxnSpPr>
          <p:spPr>
            <a:xfrm flipH="1" flipV="1">
              <a:off x="2387" y="197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8" name="Straight Arrow Connector 81"/>
            <p:cNvCxnSpPr>
              <a:cxnSpLocks noChangeAspect="1"/>
              <a:stCxn id="43018" idx="0"/>
              <a:endCxn id="43030" idx="4"/>
            </p:cNvCxnSpPr>
            <p:nvPr/>
          </p:nvCxnSpPr>
          <p:spPr>
            <a:xfrm flipV="1">
              <a:off x="3641" y="209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9" name="Straight Arrow Connector 82"/>
            <p:cNvCxnSpPr>
              <a:cxnSpLocks noChangeAspect="1"/>
              <a:stCxn id="43016" idx="0"/>
              <a:endCxn id="43028" idx="4"/>
            </p:cNvCxnSpPr>
            <p:nvPr/>
          </p:nvCxnSpPr>
          <p:spPr>
            <a:xfrm flipV="1">
              <a:off x="521" y="209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sp>
          <p:nvSpPr>
            <p:cNvPr id="43040" name="Freeform 101"/>
            <p:cNvSpPr>
              <a:spLocks noChangeAspect="1"/>
            </p:cNvSpPr>
            <p:nvPr/>
          </p:nvSpPr>
          <p:spPr>
            <a:xfrm>
              <a:off x="1841" y="139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1" name="Freeform 102"/>
            <p:cNvSpPr>
              <a:spLocks noChangeAspect="1"/>
            </p:cNvSpPr>
            <p:nvPr/>
          </p:nvSpPr>
          <p:spPr>
            <a:xfrm>
              <a:off x="3361" y="1422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2" name="Freeform 103"/>
            <p:cNvSpPr>
              <a:spLocks noChangeAspect="1"/>
            </p:cNvSpPr>
            <p:nvPr/>
          </p:nvSpPr>
          <p:spPr>
            <a:xfrm>
              <a:off x="241" y="139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3" name="Freeform 104"/>
            <p:cNvSpPr>
              <a:spLocks noChangeAspect="1"/>
            </p:cNvSpPr>
            <p:nvPr/>
          </p:nvSpPr>
          <p:spPr>
            <a:xfrm>
              <a:off x="1841" y="307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4" name="Freeform 105"/>
            <p:cNvSpPr>
              <a:spLocks noChangeAspect="1"/>
            </p:cNvSpPr>
            <p:nvPr/>
          </p:nvSpPr>
          <p:spPr>
            <a:xfrm>
              <a:off x="3414" y="3049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5" name="Freeform 106"/>
            <p:cNvSpPr>
              <a:spLocks noChangeAspect="1"/>
            </p:cNvSpPr>
            <p:nvPr/>
          </p:nvSpPr>
          <p:spPr>
            <a:xfrm>
              <a:off x="241" y="307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6" name="Oval 108"/>
            <p:cNvSpPr>
              <a:spLocks noChangeAspect="1"/>
            </p:cNvSpPr>
            <p:nvPr/>
          </p:nvSpPr>
          <p:spPr>
            <a:xfrm>
              <a:off x="308" y="354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7" name="Oval 109"/>
            <p:cNvSpPr>
              <a:spLocks noChangeAspect="1"/>
            </p:cNvSpPr>
            <p:nvPr/>
          </p:nvSpPr>
          <p:spPr>
            <a:xfrm>
              <a:off x="2071" y="339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8" name="Oval 110"/>
            <p:cNvSpPr>
              <a:spLocks noChangeAspect="1"/>
            </p:cNvSpPr>
            <p:nvPr/>
          </p:nvSpPr>
          <p:spPr>
            <a:xfrm flipV="1">
              <a:off x="3701" y="3124"/>
              <a:ext cx="96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9" name="Oval 111"/>
            <p:cNvSpPr>
              <a:spLocks noChangeAspect="1"/>
            </p:cNvSpPr>
            <p:nvPr/>
          </p:nvSpPr>
          <p:spPr>
            <a:xfrm>
              <a:off x="2101" y="155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50" name="Oval 113"/>
            <p:cNvSpPr>
              <a:spLocks noChangeAspect="1"/>
            </p:cNvSpPr>
            <p:nvPr/>
          </p:nvSpPr>
          <p:spPr>
            <a:xfrm>
              <a:off x="701" y="136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51" name="Straight Connector 115"/>
            <p:cNvSpPr>
              <a:spLocks noChangeAspect="1"/>
            </p:cNvSpPr>
            <p:nvPr/>
          </p:nvSpPr>
          <p:spPr>
            <a:xfrm flipV="1">
              <a:off x="380" y="1366"/>
              <a:ext cx="658" cy="72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2" name="Straight Connector 120"/>
            <p:cNvSpPr>
              <a:spLocks noChangeAspect="1"/>
            </p:cNvSpPr>
            <p:nvPr/>
          </p:nvSpPr>
          <p:spPr>
            <a:xfrm flipV="1">
              <a:off x="0" y="3556"/>
              <a:ext cx="658" cy="72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3" name="Straight Connector 121"/>
            <p:cNvSpPr>
              <a:spLocks noChangeAspect="1"/>
            </p:cNvSpPr>
            <p:nvPr/>
          </p:nvSpPr>
          <p:spPr>
            <a:xfrm flipV="1">
              <a:off x="2071" y="1266"/>
              <a:ext cx="157" cy="58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4" name="Straight Connector 124"/>
            <p:cNvSpPr>
              <a:spLocks noChangeAspect="1"/>
            </p:cNvSpPr>
            <p:nvPr/>
          </p:nvSpPr>
          <p:spPr>
            <a:xfrm flipV="1">
              <a:off x="3611" y="1326"/>
              <a:ext cx="72" cy="69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5" name="Straight Connector 129"/>
            <p:cNvSpPr>
              <a:spLocks noChangeAspect="1"/>
            </p:cNvSpPr>
            <p:nvPr/>
          </p:nvSpPr>
          <p:spPr>
            <a:xfrm flipV="1">
              <a:off x="2001" y="3186"/>
              <a:ext cx="207" cy="53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6" name="Straight Connector 131"/>
            <p:cNvSpPr>
              <a:spLocks noChangeAspect="1"/>
            </p:cNvSpPr>
            <p:nvPr/>
          </p:nvSpPr>
          <p:spPr>
            <a:xfrm flipV="1">
              <a:off x="3571" y="2920"/>
              <a:ext cx="353" cy="477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cxnSp>
          <p:nvCxnSpPr>
            <p:cNvPr id="43057" name="Straight Arrow Connector 134"/>
            <p:cNvCxnSpPr>
              <a:cxnSpLocks noChangeAspect="1"/>
            </p:cNvCxnSpPr>
            <p:nvPr/>
          </p:nvCxnSpPr>
          <p:spPr>
            <a:xfrm flipV="1">
              <a:off x="813" y="29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58" name="Straight Arrow Connector 135"/>
            <p:cNvCxnSpPr>
              <a:cxnSpLocks noChangeAspect="1"/>
            </p:cNvCxnSpPr>
            <p:nvPr/>
          </p:nvCxnSpPr>
          <p:spPr>
            <a:xfrm flipV="1">
              <a:off x="2387" y="29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59" name="Straight Arrow Connector 136"/>
            <p:cNvCxnSpPr>
              <a:cxnSpLocks noChangeAspect="1"/>
            </p:cNvCxnSpPr>
            <p:nvPr/>
          </p:nvCxnSpPr>
          <p:spPr>
            <a:xfrm flipV="1">
              <a:off x="2094" y="41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0" name="Straight Arrow Connector 137"/>
            <p:cNvCxnSpPr>
              <a:cxnSpLocks noChangeAspect="1"/>
            </p:cNvCxnSpPr>
            <p:nvPr/>
          </p:nvCxnSpPr>
          <p:spPr>
            <a:xfrm flipV="1">
              <a:off x="934" y="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1" name="Straight Arrow Connector 138"/>
            <p:cNvCxnSpPr>
              <a:cxnSpLocks noChangeAspect="1"/>
            </p:cNvCxnSpPr>
            <p:nvPr/>
          </p:nvCxnSpPr>
          <p:spPr>
            <a:xfrm flipH="1" flipV="1">
              <a:off x="813" y="29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2" name="Straight Arrow Connector 139"/>
            <p:cNvCxnSpPr>
              <a:cxnSpLocks noChangeAspect="1"/>
            </p:cNvCxnSpPr>
            <p:nvPr/>
          </p:nvCxnSpPr>
          <p:spPr>
            <a:xfrm flipH="1" flipV="1">
              <a:off x="934" y="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3" name="Straight Arrow Connector 140"/>
            <p:cNvCxnSpPr>
              <a:cxnSpLocks noChangeAspect="1"/>
            </p:cNvCxnSpPr>
            <p:nvPr/>
          </p:nvCxnSpPr>
          <p:spPr>
            <a:xfrm flipH="1" flipV="1">
              <a:off x="2387" y="29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4" name="Straight Arrow Connector 141"/>
            <p:cNvCxnSpPr>
              <a:cxnSpLocks noChangeAspect="1"/>
            </p:cNvCxnSpPr>
            <p:nvPr/>
          </p:nvCxnSpPr>
          <p:spPr>
            <a:xfrm flipV="1">
              <a:off x="3641" y="41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5" name="Straight Arrow Connector 142"/>
            <p:cNvCxnSpPr>
              <a:cxnSpLocks noChangeAspect="1"/>
            </p:cNvCxnSpPr>
            <p:nvPr/>
          </p:nvCxnSpPr>
          <p:spPr>
            <a:xfrm flipV="1">
              <a:off x="521" y="41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sp>
          <p:nvSpPr>
            <p:cNvPr id="43066" name="Oval 143"/>
            <p:cNvSpPr>
              <a:spLocks noChangeAspect="1"/>
            </p:cNvSpPr>
            <p:nvPr/>
          </p:nvSpPr>
          <p:spPr>
            <a:xfrm>
              <a:off x="3618" y="1663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梯度的膨胀或消散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如果向后传播很多层，梯度</a:t>
            </a:r>
            <a:endParaRPr lang="zh-CN" altLang="en-US"/>
          </a:p>
          <a:p>
            <a:pPr lvl="1"/>
            <a:r>
              <a:rPr lang="zh-CN" altLang="en-US"/>
              <a:t>If the weights are  small, the gradients shrink exponentially.</a:t>
            </a:r>
            <a:endParaRPr lang="zh-CN" altLang="en-US"/>
          </a:p>
          <a:p>
            <a:pPr lvl="1"/>
            <a:r>
              <a:rPr lang="zh-CN" altLang="en-US"/>
              <a:t>If the weights are big, the gradients grow exponentially.</a:t>
            </a:r>
            <a:endParaRPr lang="zh-CN" altLang="en-US"/>
          </a:p>
          <a:p>
            <a:r>
              <a:rPr lang="zh-CN" altLang="en-US"/>
              <a:t>训练长序列 (100 time steps) RNN中，梯度很容易膨胀或消散</a:t>
            </a:r>
            <a:endParaRPr lang="zh-CN" altLang="en-US"/>
          </a:p>
          <a:p>
            <a:pPr lvl="1"/>
            <a:r>
              <a:rPr lang="zh-CN" altLang="en-US"/>
              <a:t>Avoid this by initializing the weights very carefully.</a:t>
            </a:r>
            <a:endParaRPr lang="zh-CN" altLang="en-US"/>
          </a:p>
          <a:p>
            <a:r>
              <a:rPr lang="zh-CN" altLang="en-US"/>
              <a:t>即使好的初始化，也难以检测当前目标输出对很多步之前的输入的依赖关系</a:t>
            </a:r>
            <a:endParaRPr lang="zh-CN" altLang="en-US"/>
          </a:p>
          <a:p>
            <a:pPr lvl="1"/>
            <a:r>
              <a:rPr lang="zh-CN" altLang="en-US"/>
              <a:t>So RNNs have difficulty dealing with long-range dependencies.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Vanishing gradients with RNNs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560195" y="1402715"/>
            <a:ext cx="72523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The cat, which already ate ……, was full.</a:t>
            </a:r>
            <a:endParaRPr lang="zh-CN" altLang="en-US" sz="2800"/>
          </a:p>
          <a:p>
            <a:r>
              <a:rPr lang="zh-CN" altLang="en-US" sz="2800"/>
              <a:t>The cats, which ate ……, were full.</a:t>
            </a:r>
            <a:endParaRPr lang="zh-CN" altLang="en-US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110" y="4526280"/>
            <a:ext cx="7606030" cy="1415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0" y="6061075"/>
            <a:ext cx="2874645" cy="6153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67680" y="6140450"/>
            <a:ext cx="51435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</a:rPr>
              <a:t>梯度修剪 </a:t>
            </a:r>
            <a:r>
              <a:rPr lang="en-US" altLang="zh-CN" sz="2800">
                <a:solidFill>
                  <a:schemeClr val="accent2">
                    <a:lumMod val="75000"/>
                  </a:schemeClr>
                </a:solidFill>
              </a:rPr>
              <a:t>Gradient Clipping</a:t>
            </a:r>
            <a:endParaRPr lang="en-US" altLang="zh-CN" sz="28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4140" y="2289810"/>
            <a:ext cx="7387590" cy="2452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GRU单元（Gated Recurrent Unit（GRU））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RNN Unit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9725" y="1569085"/>
            <a:ext cx="6637020" cy="2987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890" y="5085080"/>
            <a:ext cx="4843145" cy="314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6295390"/>
            <a:ext cx="6434455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5121"/>
          <p:cNvSpPr>
            <a:spLocks noGrp="1"/>
          </p:cNvSpPr>
          <p:nvPr>
            <p:ph type="ctrTitle"/>
          </p:nvPr>
        </p:nvSpPr>
        <p:spPr>
          <a:xfrm>
            <a:off x="914400" y="2132013"/>
            <a:ext cx="10515600" cy="1470025"/>
          </a:xfrm>
        </p:spPr>
        <p:txBody>
          <a:bodyPr vert="horz" wrap="square" lIns="91436" tIns="45718" rIns="91436" bIns="45718" anchor="ctr"/>
          <a:lstStyle/>
          <a:p>
            <a:pPr algn="l">
              <a:buNone/>
            </a:pP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</a:t>
            </a:r>
            <a:r>
              <a:rPr lang="zh-CN" altLang="en-US" sz="40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循环序列模型</a:t>
            </a:r>
            <a:b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</a:br>
            <a: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       </a:t>
            </a:r>
            <a:r>
              <a:rPr lang="zh-CN" altLang="en-US" sz="32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3200" dirty="0">
                <a:ea typeface="宋体" panose="02010600030101010101" pitchFamily="2" charset="-122"/>
                <a:sym typeface="+mn-ea"/>
              </a:rPr>
              <a:t>Recurrent Neural Networks, RNN</a:t>
            </a:r>
            <a:endParaRPr lang="en-US" altLang="x-none" sz="32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Gated Recurrent Unit（GRU）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406525"/>
            <a:ext cx="11379200" cy="4729163"/>
          </a:xfrm>
        </p:spPr>
        <p:txBody>
          <a:bodyPr/>
          <a:p>
            <a:r>
              <a:rPr lang="en-US" altLang="zh-CN"/>
              <a:t>GRU(simplified)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6295" y="5759450"/>
            <a:ext cx="4617085" cy="299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2221865"/>
            <a:ext cx="4648200" cy="2809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" y="6323965"/>
            <a:ext cx="6434455" cy="400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91375" y="1768475"/>
            <a:ext cx="193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 --- memory cell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41870" y="2325370"/>
          <a:ext cx="1278890" cy="40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647700" imgH="203200" progId="Equation.KSEE3">
                  <p:embed/>
                </p:oleObj>
              </mc:Choice>
              <mc:Fallback>
                <p:oleObj name="" r:id="rId4" imgW="6477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41870" y="2325370"/>
                        <a:ext cx="1278890" cy="401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60285" y="2889885"/>
          <a:ext cx="3865245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6" imgW="1892300" imgH="241300" progId="Equation.KSEE3">
                  <p:embed/>
                </p:oleObj>
              </mc:Choice>
              <mc:Fallback>
                <p:oleObj name="" r:id="rId6" imgW="18923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60285" y="2889885"/>
                        <a:ext cx="3865245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41870" y="3546475"/>
          <a:ext cx="305244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8" imgW="1638300" imgH="241300" progId="Equation.KSEE3">
                  <p:embed/>
                </p:oleObj>
              </mc:Choice>
              <mc:Fallback>
                <p:oleObj name="" r:id="rId8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41870" y="3546475"/>
                        <a:ext cx="305244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41870" y="4215130"/>
          <a:ext cx="388366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0" imgW="1892300" imgH="241300" progId="Equation.KSEE3">
                  <p:embed/>
                </p:oleObj>
              </mc:Choice>
              <mc:Fallback>
                <p:oleObj name="" r:id="rId10" imgW="18923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41870" y="4215130"/>
                        <a:ext cx="388366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Gated Recurrent Unit（GRU）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Full GRU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315" y="2357120"/>
            <a:ext cx="3914140" cy="2736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70" y="5826760"/>
            <a:ext cx="4617085" cy="29972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96353" y="2357120"/>
          <a:ext cx="4358640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2133600" imgH="241300" progId="Equation.KSEE3">
                  <p:embed/>
                </p:oleObj>
              </mc:Choice>
              <mc:Fallback>
                <p:oleObj name="" r:id="rId5" imgW="21336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6353" y="2357120"/>
                        <a:ext cx="4358640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96670" y="3087370"/>
          <a:ext cx="305244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7" imgW="1638300" imgH="241300" progId="Equation.KSEE3">
                  <p:embed/>
                </p:oleObj>
              </mc:Choice>
              <mc:Fallback>
                <p:oleObj name="" r:id="rId7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6670" y="3087370"/>
                        <a:ext cx="305244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0165" y="3779838"/>
          <a:ext cx="3005455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1612900" imgH="228600" progId="Equation.KSEE3">
                  <p:embed/>
                </p:oleObj>
              </mc:Choice>
              <mc:Fallback>
                <p:oleObj name="" r:id="rId9" imgW="16129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20165" y="3779838"/>
                        <a:ext cx="3005455" cy="426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0165" y="4347210"/>
          <a:ext cx="388366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1" imgW="1892300" imgH="241300" progId="Equation.KSEE3">
                  <p:embed/>
                </p:oleObj>
              </mc:Choice>
              <mc:Fallback>
                <p:oleObj name="" r:id="rId11" imgW="18923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20165" y="4347210"/>
                        <a:ext cx="388366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Long Short Term Memory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, LSTM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解决了RNN长期(like hundreds of time steps)记忆的问题</a:t>
            </a:r>
            <a:endParaRPr lang="zh-CN" altLang="en-US"/>
          </a:p>
          <a:p>
            <a:pPr lvl="1"/>
            <a:r>
              <a:rPr lang="zh-CN" altLang="en-US"/>
              <a:t>Hochreiter &amp; Schmidhuber (1997)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LSTM是一个存储单元，使用logistic和linear单元执行乘法运算</a:t>
            </a:r>
            <a:endParaRPr lang="zh-CN" altLang="en-US"/>
          </a:p>
          <a:p>
            <a:pPr lvl="1"/>
            <a:r>
              <a:rPr lang="zh-CN" altLang="en-US"/>
              <a:t>Information gets into the cell whenever its “write” gate is on.</a:t>
            </a:r>
            <a:endParaRPr lang="zh-CN" altLang="en-US"/>
          </a:p>
          <a:p>
            <a:pPr lvl="1"/>
            <a:r>
              <a:rPr lang="zh-CN" altLang="en-US"/>
              <a:t>Information stays in the cell so long as its “keep/forget” gate is on.</a:t>
            </a:r>
            <a:endParaRPr lang="zh-CN" altLang="en-US"/>
          </a:p>
          <a:p>
            <a:pPr lvl="1"/>
            <a:r>
              <a:rPr lang="zh-CN" altLang="en-US"/>
              <a:t>Information can be read from the cell by turning on its “read” gate.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记忆单元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(Memory Cell)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79855"/>
            <a:ext cx="5986780" cy="4729480"/>
          </a:xfrm>
        </p:spPr>
        <p:txBody>
          <a:bodyPr/>
          <a:p>
            <a:pPr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T</a:t>
            </a:r>
            <a:r>
              <a:rPr 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o preserve information for a long time in the activities of an RNN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A linear unit that has a self-link with a weight of 1 will maintain its state.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Information is stored in the cell by activating its write gate.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Information is retrieved by activating the read gate.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We can </a:t>
            </a:r>
            <a:r>
              <a:rPr lang="en-US" sz="240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backpropagate</a:t>
            </a:r>
            <a:r>
              <a:rPr lang="en-US" sz="240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 through this circuit because logistics are have nice derivatives.</a:t>
            </a:r>
            <a:endParaRPr lang="en-US" altLang="en-US" sz="240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74" name="Oval 4"/>
          <p:cNvSpPr/>
          <p:nvPr/>
        </p:nvSpPr>
        <p:spPr>
          <a:xfrm>
            <a:off x="8849784" y="3191511"/>
            <a:ext cx="1174749" cy="1107016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75" name="Straight Arrow Connector 6"/>
          <p:cNvCxnSpPr>
            <a:endCxn id="74" idx="3"/>
          </p:cNvCxnSpPr>
          <p:nvPr/>
        </p:nvCxnSpPr>
        <p:spPr>
          <a:xfrm flipV="1">
            <a:off x="8433647" y="4211744"/>
            <a:ext cx="588433" cy="1246716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6" name="Straight Arrow Connector 7"/>
          <p:cNvCxnSpPr>
            <a:stCxn id="74" idx="5"/>
          </p:cNvCxnSpPr>
          <p:nvPr/>
        </p:nvCxnSpPr>
        <p:spPr>
          <a:xfrm>
            <a:off x="9852449" y="4211744"/>
            <a:ext cx="510116" cy="1246716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77" name="TextBox 11"/>
          <p:cNvSpPr txBox="1"/>
          <p:nvPr/>
        </p:nvSpPr>
        <p:spPr>
          <a:xfrm>
            <a:off x="9853084" y="5382260"/>
            <a:ext cx="2023533" cy="91186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output to rest of RNN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TextBox 12"/>
          <p:cNvSpPr txBox="1"/>
          <p:nvPr/>
        </p:nvSpPr>
        <p:spPr>
          <a:xfrm>
            <a:off x="7188200" y="5405544"/>
            <a:ext cx="2023533" cy="91186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input from rest of RNN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9" name="Oval 13"/>
          <p:cNvSpPr/>
          <p:nvPr/>
        </p:nvSpPr>
        <p:spPr>
          <a:xfrm>
            <a:off x="10720917" y="4038177"/>
            <a:ext cx="1174749" cy="1107016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" name="Oval 14"/>
          <p:cNvSpPr/>
          <p:nvPr/>
        </p:nvSpPr>
        <p:spPr>
          <a:xfrm>
            <a:off x="6877051" y="4036060"/>
            <a:ext cx="1174749" cy="1107017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" name="TextBox 18"/>
          <p:cNvSpPr txBox="1"/>
          <p:nvPr/>
        </p:nvSpPr>
        <p:spPr>
          <a:xfrm>
            <a:off x="10864851" y="4097444"/>
            <a:ext cx="1371600" cy="911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read gate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2" name="TextBox 19"/>
          <p:cNvSpPr txBox="1"/>
          <p:nvPr/>
        </p:nvSpPr>
        <p:spPr>
          <a:xfrm>
            <a:off x="7020984" y="4069927"/>
            <a:ext cx="1166283" cy="911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write gate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3" name="Oval 20"/>
          <p:cNvSpPr/>
          <p:nvPr/>
        </p:nvSpPr>
        <p:spPr>
          <a:xfrm>
            <a:off x="8849784" y="1290744"/>
            <a:ext cx="1174749" cy="1104900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4" name="TextBox 21"/>
          <p:cNvSpPr txBox="1"/>
          <p:nvPr/>
        </p:nvSpPr>
        <p:spPr>
          <a:xfrm>
            <a:off x="8966200" y="1324611"/>
            <a:ext cx="1581151" cy="911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keep gate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85" name="Curved Connector 23"/>
          <p:cNvCxnSpPr>
            <a:stCxn id="74" idx="2"/>
            <a:endCxn id="74" idx="6"/>
          </p:cNvCxnSpPr>
          <p:nvPr/>
        </p:nvCxnSpPr>
        <p:spPr>
          <a:xfrm rot="10800000" flipH="1">
            <a:off x="8849995" y="3820795"/>
            <a:ext cx="1174750" cy="3175"/>
          </a:xfrm>
          <a:prstGeom prst="curvedConnector5">
            <a:avLst>
              <a:gd name="adj1" fmla="val -20270"/>
              <a:gd name="adj2" fmla="val 25040000"/>
              <a:gd name="adj3" fmla="val 120270"/>
            </a:avLst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86" name="Isosceles Triangle 28"/>
          <p:cNvSpPr/>
          <p:nvPr/>
        </p:nvSpPr>
        <p:spPr>
          <a:xfrm>
            <a:off x="9283277" y="2750185"/>
            <a:ext cx="315383" cy="277284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7" name="Isosceles Triangle 29"/>
          <p:cNvSpPr/>
          <p:nvPr/>
        </p:nvSpPr>
        <p:spPr>
          <a:xfrm rot="4072946">
            <a:off x="10136717" y="4645660"/>
            <a:ext cx="283633" cy="268817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8" name="Isosceles Triangle 30"/>
          <p:cNvSpPr/>
          <p:nvPr/>
        </p:nvSpPr>
        <p:spPr>
          <a:xfrm rot="-4055934">
            <a:off x="8401051" y="4647777"/>
            <a:ext cx="328083" cy="281516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89" name="Straight Connector 32"/>
          <p:cNvCxnSpPr/>
          <p:nvPr/>
        </p:nvCxnSpPr>
        <p:spPr>
          <a:xfrm flipV="1">
            <a:off x="10403417" y="4598247"/>
            <a:ext cx="317500" cy="13843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0" name="Straight Connector 36"/>
          <p:cNvCxnSpPr>
            <a:stCxn id="80" idx="6"/>
            <a:endCxn id="88" idx="0"/>
          </p:cNvCxnSpPr>
          <p:nvPr/>
        </p:nvCxnSpPr>
        <p:spPr>
          <a:xfrm>
            <a:off x="8051800" y="4589780"/>
            <a:ext cx="383540" cy="14478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1" name="Straight Connector 43"/>
          <p:cNvCxnSpPr>
            <a:stCxn id="86" idx="0"/>
            <a:endCxn id="83" idx="4"/>
          </p:cNvCxnSpPr>
          <p:nvPr/>
        </p:nvCxnSpPr>
        <p:spPr>
          <a:xfrm flipH="1" flipV="1">
            <a:off x="9437371" y="2395855"/>
            <a:ext cx="3810" cy="35433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92" name="TextBox 46"/>
          <p:cNvSpPr txBox="1"/>
          <p:nvPr/>
        </p:nvSpPr>
        <p:spPr>
          <a:xfrm>
            <a:off x="8917517" y="3453977"/>
            <a:ext cx="1244600" cy="501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 1.73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93" name="Straight Arrow Connector 47"/>
          <p:cNvCxnSpPr>
            <a:endCxn id="83" idx="2"/>
          </p:cNvCxnSpPr>
          <p:nvPr/>
        </p:nvCxnSpPr>
        <p:spPr>
          <a:xfrm>
            <a:off x="7698317" y="1918758"/>
            <a:ext cx="1151467" cy="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4" name="Straight Arrow Connector 50"/>
          <p:cNvCxnSpPr>
            <a:endCxn id="80" idx="0"/>
          </p:cNvCxnSpPr>
          <p:nvPr/>
        </p:nvCxnSpPr>
        <p:spPr>
          <a:xfrm>
            <a:off x="7464214" y="2991909"/>
            <a:ext cx="0" cy="1119716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5" name="Straight Arrow Connector 54"/>
          <p:cNvCxnSpPr>
            <a:endCxn id="79" idx="0"/>
          </p:cNvCxnSpPr>
          <p:nvPr/>
        </p:nvCxnSpPr>
        <p:spPr>
          <a:xfrm>
            <a:off x="11308081" y="3027892"/>
            <a:ext cx="0" cy="1085851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/>
      <p:bldP spid="82" grpId="0"/>
      <p:bldP spid="83" grpId="0" bldLvl="0" animBg="1"/>
      <p:bldP spid="84" grpId="0"/>
      <p:bldP spid="86" grpId="0" bldLvl="0" animBg="1"/>
      <p:bldP spid="87" grpId="0" bldLvl="0" animBg="1"/>
      <p:bldP spid="88" grpId="0" bldLvl="0" animBg="1"/>
      <p:bldP spid="9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48129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Backpropagation through a memory cell</a:t>
            </a:r>
            <a:endParaRPr lang="en-US" altLang="zh-CN"/>
          </a:p>
        </p:txBody>
      </p:sp>
      <p:sp>
        <p:nvSpPr>
          <p:cNvPr id="48131" name="Oval 4"/>
          <p:cNvSpPr/>
          <p:nvPr/>
        </p:nvSpPr>
        <p:spPr>
          <a:xfrm>
            <a:off x="8821738" y="3116263"/>
            <a:ext cx="881062" cy="830262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48132" name="Straight Arrow Connector 5"/>
          <p:cNvCxnSpPr/>
          <p:nvPr/>
        </p:nvCxnSpPr>
        <p:spPr>
          <a:xfrm flipV="1">
            <a:off x="8950325" y="3822700"/>
            <a:ext cx="1588" cy="1138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33" name="Straight Arrow Connector 6"/>
          <p:cNvCxnSpPr/>
          <p:nvPr/>
        </p:nvCxnSpPr>
        <p:spPr>
          <a:xfrm>
            <a:off x="9572625" y="3824288"/>
            <a:ext cx="1588" cy="11366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34" name="Oval 7"/>
          <p:cNvSpPr/>
          <p:nvPr/>
        </p:nvSpPr>
        <p:spPr>
          <a:xfrm>
            <a:off x="9812338" y="3884613"/>
            <a:ext cx="881062" cy="830262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35" name="Oval 8"/>
          <p:cNvSpPr/>
          <p:nvPr/>
        </p:nvSpPr>
        <p:spPr>
          <a:xfrm>
            <a:off x="7867650" y="390207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36" name="TextBox 9"/>
          <p:cNvSpPr/>
          <p:nvPr/>
        </p:nvSpPr>
        <p:spPr>
          <a:xfrm>
            <a:off x="9901238" y="3863975"/>
            <a:ext cx="102870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read 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7" name="TextBox 10"/>
          <p:cNvSpPr/>
          <p:nvPr/>
        </p:nvSpPr>
        <p:spPr>
          <a:xfrm>
            <a:off x="7931150" y="3889375"/>
            <a:ext cx="727075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write   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38" name="Oval 11"/>
          <p:cNvSpPr/>
          <p:nvPr/>
        </p:nvSpPr>
        <p:spPr>
          <a:xfrm>
            <a:off x="7229475" y="2333625"/>
            <a:ext cx="881063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39" name="TextBox 12"/>
          <p:cNvSpPr/>
          <p:nvPr/>
        </p:nvSpPr>
        <p:spPr>
          <a:xfrm>
            <a:off x="7316788" y="2359025"/>
            <a:ext cx="79375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1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40" name="Isosceles Triangle 14"/>
          <p:cNvSpPr/>
          <p:nvPr/>
        </p:nvSpPr>
        <p:spPr>
          <a:xfrm>
            <a:off x="7556500" y="3327400"/>
            <a:ext cx="236538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41" name="Isosceles Triangle 15"/>
          <p:cNvSpPr/>
          <p:nvPr/>
        </p:nvSpPr>
        <p:spPr>
          <a:xfrm rot="5400000">
            <a:off x="9582150" y="4206875"/>
            <a:ext cx="212725" cy="200025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42" name="Isosceles Triangle 16"/>
          <p:cNvSpPr/>
          <p:nvPr/>
        </p:nvSpPr>
        <p:spPr>
          <a:xfrm rot="16200000">
            <a:off x="8712200" y="4206875"/>
            <a:ext cx="247650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43" name="Straight Connector 19"/>
          <p:cNvSpPr/>
          <p:nvPr/>
        </p:nvSpPr>
        <p:spPr>
          <a:xfrm flipH="1" flipV="1">
            <a:off x="7669213" y="3162300"/>
            <a:ext cx="4762" cy="16510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8144" name="TextBox 20"/>
          <p:cNvSpPr/>
          <p:nvPr/>
        </p:nvSpPr>
        <p:spPr>
          <a:xfrm>
            <a:off x="8870950" y="3328988"/>
            <a:ext cx="701675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48145" name="Straight Arrow Connector 21"/>
          <p:cNvCxnSpPr/>
          <p:nvPr/>
        </p:nvCxnSpPr>
        <p:spPr>
          <a:xfrm flipH="1">
            <a:off x="7669213" y="1828800"/>
            <a:ext cx="4762" cy="503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46" name="Straight Arrow Connector 22"/>
          <p:cNvCxnSpPr/>
          <p:nvPr/>
        </p:nvCxnSpPr>
        <p:spPr>
          <a:xfrm flipV="1">
            <a:off x="8307388" y="4730750"/>
            <a:ext cx="1587" cy="46672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47" name="Straight Arrow Connector 23"/>
          <p:cNvCxnSpPr/>
          <p:nvPr/>
        </p:nvCxnSpPr>
        <p:spPr>
          <a:xfrm>
            <a:off x="10252075" y="4714875"/>
            <a:ext cx="1588" cy="61912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48" name="Oval 38"/>
          <p:cNvSpPr/>
          <p:nvPr/>
        </p:nvSpPr>
        <p:spPr>
          <a:xfrm>
            <a:off x="5740400" y="313372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48149" name="Straight Arrow Connector 39"/>
          <p:cNvCxnSpPr/>
          <p:nvPr/>
        </p:nvCxnSpPr>
        <p:spPr>
          <a:xfrm flipV="1">
            <a:off x="5868988" y="3840163"/>
            <a:ext cx="0" cy="1138237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50" name="Straight Arrow Connector 40"/>
          <p:cNvCxnSpPr/>
          <p:nvPr/>
        </p:nvCxnSpPr>
        <p:spPr>
          <a:xfrm>
            <a:off x="6491288" y="3841750"/>
            <a:ext cx="1587" cy="11366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51" name="Oval 41"/>
          <p:cNvSpPr/>
          <p:nvPr/>
        </p:nvSpPr>
        <p:spPr>
          <a:xfrm>
            <a:off x="6713538" y="3902075"/>
            <a:ext cx="881062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2" name="Oval 42"/>
          <p:cNvSpPr/>
          <p:nvPr/>
        </p:nvSpPr>
        <p:spPr>
          <a:xfrm>
            <a:off x="4768850" y="3917950"/>
            <a:ext cx="879475" cy="830263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3" name="TextBox 43"/>
          <p:cNvSpPr/>
          <p:nvPr/>
        </p:nvSpPr>
        <p:spPr>
          <a:xfrm>
            <a:off x="6786563" y="3881438"/>
            <a:ext cx="835025" cy="7016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read 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54" name="TextBox 44"/>
          <p:cNvSpPr/>
          <p:nvPr/>
        </p:nvSpPr>
        <p:spPr>
          <a:xfrm>
            <a:off x="4832350" y="3905250"/>
            <a:ext cx="727075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write   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55" name="Isosceles Triangle 45"/>
          <p:cNvSpPr/>
          <p:nvPr/>
        </p:nvSpPr>
        <p:spPr>
          <a:xfrm rot="5400000">
            <a:off x="6500813" y="4222750"/>
            <a:ext cx="212725" cy="200025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6" name="Isosceles Triangle 46"/>
          <p:cNvSpPr/>
          <p:nvPr/>
        </p:nvSpPr>
        <p:spPr>
          <a:xfrm rot="16200000">
            <a:off x="5629275" y="4222750"/>
            <a:ext cx="247650" cy="211138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7" name="TextBox 49"/>
          <p:cNvSpPr/>
          <p:nvPr/>
        </p:nvSpPr>
        <p:spPr>
          <a:xfrm>
            <a:off x="5789613" y="3328988"/>
            <a:ext cx="701675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48158" name="Straight Arrow Connector 50"/>
          <p:cNvCxnSpPr/>
          <p:nvPr/>
        </p:nvCxnSpPr>
        <p:spPr>
          <a:xfrm flipV="1">
            <a:off x="5208588" y="4746625"/>
            <a:ext cx="1587" cy="468313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59" name="Straight Arrow Connector 51"/>
          <p:cNvCxnSpPr/>
          <p:nvPr/>
        </p:nvCxnSpPr>
        <p:spPr>
          <a:xfrm>
            <a:off x="7153275" y="4730750"/>
            <a:ext cx="1588" cy="48418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60" name="Oval 52"/>
          <p:cNvSpPr/>
          <p:nvPr/>
        </p:nvSpPr>
        <p:spPr>
          <a:xfrm>
            <a:off x="2708275" y="3133725"/>
            <a:ext cx="881063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48161" name="Straight Arrow Connector 53"/>
          <p:cNvCxnSpPr/>
          <p:nvPr/>
        </p:nvCxnSpPr>
        <p:spPr>
          <a:xfrm flipV="1">
            <a:off x="2838450" y="3840163"/>
            <a:ext cx="0" cy="1138237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62" name="Straight Arrow Connector 54"/>
          <p:cNvCxnSpPr/>
          <p:nvPr/>
        </p:nvCxnSpPr>
        <p:spPr>
          <a:xfrm>
            <a:off x="3460750" y="3841750"/>
            <a:ext cx="0" cy="11366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63" name="Oval 55"/>
          <p:cNvSpPr/>
          <p:nvPr/>
        </p:nvSpPr>
        <p:spPr>
          <a:xfrm>
            <a:off x="3683000" y="390207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4" name="Oval 56"/>
          <p:cNvSpPr/>
          <p:nvPr/>
        </p:nvSpPr>
        <p:spPr>
          <a:xfrm>
            <a:off x="1736725" y="3917950"/>
            <a:ext cx="881063" cy="830263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5" name="TextBox 57"/>
          <p:cNvSpPr/>
          <p:nvPr/>
        </p:nvSpPr>
        <p:spPr>
          <a:xfrm>
            <a:off x="3754438" y="3881438"/>
            <a:ext cx="102870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read 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66" name="TextBox 58"/>
          <p:cNvSpPr/>
          <p:nvPr/>
        </p:nvSpPr>
        <p:spPr>
          <a:xfrm>
            <a:off x="1800225" y="3905250"/>
            <a:ext cx="728663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write   1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67" name="Isosceles Triangle 59"/>
          <p:cNvSpPr/>
          <p:nvPr/>
        </p:nvSpPr>
        <p:spPr>
          <a:xfrm rot="5400000">
            <a:off x="3470275" y="4222750"/>
            <a:ext cx="212725" cy="200025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8" name="Isosceles Triangle 60"/>
          <p:cNvSpPr/>
          <p:nvPr/>
        </p:nvSpPr>
        <p:spPr>
          <a:xfrm rot="16200000">
            <a:off x="2598738" y="4222750"/>
            <a:ext cx="247650" cy="211138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9" name="TextBox 61"/>
          <p:cNvSpPr/>
          <p:nvPr/>
        </p:nvSpPr>
        <p:spPr>
          <a:xfrm>
            <a:off x="2759075" y="3328988"/>
            <a:ext cx="717550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48170" name="Straight Arrow Connector 62"/>
          <p:cNvCxnSpPr/>
          <p:nvPr/>
        </p:nvCxnSpPr>
        <p:spPr>
          <a:xfrm flipV="1">
            <a:off x="2178050" y="4746625"/>
            <a:ext cx="0" cy="468313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1" name="Straight Arrow Connector 63"/>
          <p:cNvCxnSpPr/>
          <p:nvPr/>
        </p:nvCxnSpPr>
        <p:spPr>
          <a:xfrm>
            <a:off x="4122738" y="4730750"/>
            <a:ext cx="1587" cy="468313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72" name="TextBox 73"/>
          <p:cNvSpPr/>
          <p:nvPr/>
        </p:nvSpPr>
        <p:spPr>
          <a:xfrm>
            <a:off x="9261475" y="4954588"/>
            <a:ext cx="933450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73" name="TextBox 74"/>
          <p:cNvSpPr/>
          <p:nvPr/>
        </p:nvSpPr>
        <p:spPr>
          <a:xfrm>
            <a:off x="2498725" y="4987925"/>
            <a:ext cx="933450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48174" name="Straight Arrow Connector 77"/>
          <p:cNvCxnSpPr/>
          <p:nvPr/>
        </p:nvCxnSpPr>
        <p:spPr>
          <a:xfrm flipV="1">
            <a:off x="1371600" y="3548063"/>
            <a:ext cx="1336675" cy="1270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5" name="Straight Arrow Connector 80"/>
          <p:cNvCxnSpPr>
            <a:stCxn id="48160" idx="6"/>
            <a:endCxn id="48157" idx="1"/>
          </p:cNvCxnSpPr>
          <p:nvPr/>
        </p:nvCxnSpPr>
        <p:spPr>
          <a:xfrm flipV="1">
            <a:off x="3589338" y="3529013"/>
            <a:ext cx="2200275" cy="190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6" name="Straight Arrow Connector 85"/>
          <p:cNvCxnSpPr>
            <a:stCxn id="48148" idx="6"/>
            <a:endCxn id="48131" idx="2"/>
          </p:cNvCxnSpPr>
          <p:nvPr/>
        </p:nvCxnSpPr>
        <p:spPr>
          <a:xfrm flipV="1">
            <a:off x="6619875" y="3530600"/>
            <a:ext cx="2201863" cy="1587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7" name="Straight Arrow Connector 91"/>
          <p:cNvCxnSpPr/>
          <p:nvPr/>
        </p:nvCxnSpPr>
        <p:spPr>
          <a:xfrm flipV="1">
            <a:off x="9702800" y="3514725"/>
            <a:ext cx="1246188" cy="1587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78" name="Oval 93"/>
          <p:cNvSpPr/>
          <p:nvPr/>
        </p:nvSpPr>
        <p:spPr>
          <a:xfrm>
            <a:off x="4148138" y="2333625"/>
            <a:ext cx="881062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79" name="TextBox 94"/>
          <p:cNvSpPr/>
          <p:nvPr/>
        </p:nvSpPr>
        <p:spPr>
          <a:xfrm>
            <a:off x="4235450" y="2359025"/>
            <a:ext cx="79375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1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80" name="Isosceles Triangle 95"/>
          <p:cNvSpPr/>
          <p:nvPr/>
        </p:nvSpPr>
        <p:spPr>
          <a:xfrm>
            <a:off x="4473575" y="3327400"/>
            <a:ext cx="238125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1" name="Straight Connector 96"/>
          <p:cNvSpPr/>
          <p:nvPr/>
        </p:nvSpPr>
        <p:spPr>
          <a:xfrm flipH="1" flipV="1">
            <a:off x="4587875" y="3162300"/>
            <a:ext cx="4763" cy="180975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48182" name="Straight Arrow Connector 97"/>
          <p:cNvCxnSpPr/>
          <p:nvPr/>
        </p:nvCxnSpPr>
        <p:spPr>
          <a:xfrm>
            <a:off x="4587875" y="1828800"/>
            <a:ext cx="1588" cy="503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83" name="Oval 98"/>
          <p:cNvSpPr/>
          <p:nvPr/>
        </p:nvSpPr>
        <p:spPr>
          <a:xfrm>
            <a:off x="9855200" y="233362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4" name="TextBox 99"/>
          <p:cNvSpPr/>
          <p:nvPr/>
        </p:nvSpPr>
        <p:spPr>
          <a:xfrm>
            <a:off x="9940925" y="2359025"/>
            <a:ext cx="84455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85" name="Isosceles Triangle 100"/>
          <p:cNvSpPr/>
          <p:nvPr/>
        </p:nvSpPr>
        <p:spPr>
          <a:xfrm>
            <a:off x="10180638" y="3311525"/>
            <a:ext cx="236537" cy="207963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6" name="Straight Connector 101"/>
          <p:cNvSpPr/>
          <p:nvPr/>
        </p:nvSpPr>
        <p:spPr>
          <a:xfrm flipH="1" flipV="1">
            <a:off x="10294938" y="3162300"/>
            <a:ext cx="4762" cy="147638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48187" name="Straight Arrow Connector 102"/>
          <p:cNvCxnSpPr/>
          <p:nvPr/>
        </p:nvCxnSpPr>
        <p:spPr>
          <a:xfrm flipH="1">
            <a:off x="10294938" y="1828800"/>
            <a:ext cx="4762" cy="503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88" name="Oval 103"/>
          <p:cNvSpPr/>
          <p:nvPr/>
        </p:nvSpPr>
        <p:spPr>
          <a:xfrm>
            <a:off x="1733550" y="2325688"/>
            <a:ext cx="881063" cy="830262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9" name="TextBox 104"/>
          <p:cNvSpPr/>
          <p:nvPr/>
        </p:nvSpPr>
        <p:spPr>
          <a:xfrm>
            <a:off x="1819275" y="2352675"/>
            <a:ext cx="78740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90" name="Isosceles Triangle 105"/>
          <p:cNvSpPr/>
          <p:nvPr/>
        </p:nvSpPr>
        <p:spPr>
          <a:xfrm>
            <a:off x="2058988" y="3336925"/>
            <a:ext cx="236537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91" name="Straight Connector 106"/>
          <p:cNvSpPr/>
          <p:nvPr/>
        </p:nvSpPr>
        <p:spPr>
          <a:xfrm flipH="1" flipV="1">
            <a:off x="2173288" y="3154363"/>
            <a:ext cx="4762" cy="182562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48192" name="Straight Arrow Connector 107"/>
          <p:cNvCxnSpPr/>
          <p:nvPr/>
        </p:nvCxnSpPr>
        <p:spPr>
          <a:xfrm flipH="1">
            <a:off x="2173288" y="1828800"/>
            <a:ext cx="4762" cy="49530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93" name="TextBox 121"/>
          <p:cNvSpPr/>
          <p:nvPr/>
        </p:nvSpPr>
        <p:spPr>
          <a:xfrm>
            <a:off x="5654675" y="5151438"/>
            <a:ext cx="1757363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time </a:t>
            </a:r>
            <a:r>
              <a:rPr lang="en-US" altLang="x-none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x-none" sz="20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ldLvl="0" animBg="1"/>
      <p:bldP spid="48134" grpId="0" bldLvl="0" animBg="1"/>
      <p:bldP spid="48135" grpId="0" bldLvl="0" animBg="1"/>
      <p:bldP spid="48136" grpId="0" bldLvl="0"/>
      <p:bldP spid="48137" grpId="0" bldLvl="0"/>
      <p:bldP spid="48138" grpId="0" bldLvl="0" animBg="1"/>
      <p:bldP spid="48139" grpId="0" bldLvl="0"/>
      <p:bldP spid="48140" grpId="0" bldLvl="0" animBg="1"/>
      <p:bldP spid="48141" grpId="0" bldLvl="0" animBg="1"/>
      <p:bldP spid="48142" grpId="0" bldLvl="0" animBg="1"/>
      <p:bldP spid="48144" grpId="0" bldLvl="0"/>
      <p:bldP spid="48148" grpId="0" bldLvl="0" animBg="1"/>
      <p:bldP spid="48151" grpId="0" bldLvl="0" animBg="1"/>
      <p:bldP spid="48152" grpId="0" bldLvl="0" animBg="1"/>
      <p:bldP spid="48153" grpId="0" bldLvl="0"/>
      <p:bldP spid="48154" grpId="0" bldLvl="0"/>
      <p:bldP spid="48155" grpId="0" bldLvl="0" animBg="1"/>
      <p:bldP spid="48156" grpId="0" bldLvl="0" animBg="1"/>
      <p:bldP spid="48157" grpId="0" bldLvl="0"/>
      <p:bldP spid="48172" grpId="0" bldLvl="0"/>
      <p:bldP spid="48178" grpId="0" bldLvl="0" animBg="1"/>
      <p:bldP spid="48179" grpId="0" bldLvl="0"/>
      <p:bldP spid="48180" grpId="0" bldLvl="0" animBg="1"/>
      <p:bldP spid="48183" grpId="0" bldLvl="0" animBg="1"/>
      <p:bldP spid="48184" grpId="0" bldLvl="0"/>
      <p:bldP spid="48185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47105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LSTM</a:t>
            </a:r>
            <a:endParaRPr lang="zh-CN" altLang="en-US" dirty="0"/>
          </a:p>
        </p:txBody>
      </p:sp>
      <p:sp>
        <p:nvSpPr>
          <p:cNvPr id="47107" name="文本占位符 47106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/>
        </p:txBody>
      </p:sp>
      <p:pic>
        <p:nvPicPr>
          <p:cNvPr id="47108" name="图片 471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219200"/>
            <a:ext cx="11531600" cy="533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LSTM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网络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9135" y="1397000"/>
            <a:ext cx="4736465" cy="5040630"/>
          </a:xfrm>
        </p:spPr>
        <p:txBody>
          <a:bodyPr/>
          <a:p>
            <a:r>
              <a:rPr lang="zh-CN" altLang="en-US"/>
              <a:t>The network consists of four input units, a hidden layer of two single-cell LSTM memory blocks and five output units. </a:t>
            </a:r>
            <a:endParaRPr lang="zh-CN" altLang="en-US"/>
          </a:p>
          <a:p>
            <a:r>
              <a:rPr lang="zh-CN" altLang="en-US"/>
              <a:t>Note that each block has four inputs but only one output.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0" y="1116965"/>
            <a:ext cx="6433185" cy="560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49153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LSTM</a:t>
            </a:r>
            <a:endParaRPr lang="en-US" altLang="zh-CN"/>
          </a:p>
        </p:txBody>
      </p:sp>
      <p:sp>
        <p:nvSpPr>
          <p:cNvPr id="49155" name="文本占位符 49154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前向传播</a:t>
            </a:r>
            <a:endParaRPr lang="zh-CN" altLang="en-US" dirty="0"/>
          </a:p>
        </p:txBody>
      </p:sp>
      <p:pic>
        <p:nvPicPr>
          <p:cNvPr id="49157" name="图片 491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2438400"/>
            <a:ext cx="4333875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9" name="图片 49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91000"/>
            <a:ext cx="3095625" cy="1184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60" name="图片 49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85" y="4267200"/>
            <a:ext cx="4430713" cy="1223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61" name="图片 49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5867400"/>
            <a:ext cx="1698625" cy="51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62" name="文本框 49161"/>
          <p:cNvSpPr txBox="1"/>
          <p:nvPr/>
        </p:nvSpPr>
        <p:spPr>
          <a:xfrm>
            <a:off x="238125" y="2176463"/>
            <a:ext cx="1438275" cy="3651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Input Gates: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3" name="文本框 49162"/>
          <p:cNvSpPr txBox="1"/>
          <p:nvPr/>
        </p:nvSpPr>
        <p:spPr>
          <a:xfrm>
            <a:off x="4756150" y="2225675"/>
            <a:ext cx="179705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Forget Gates: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4" name="文本框 49163"/>
          <p:cNvSpPr txBox="1"/>
          <p:nvPr/>
        </p:nvSpPr>
        <p:spPr>
          <a:xfrm>
            <a:off x="288925" y="3841750"/>
            <a:ext cx="143827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Cells: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5" name="文本框 49164"/>
          <p:cNvSpPr txBox="1"/>
          <p:nvPr/>
        </p:nvSpPr>
        <p:spPr>
          <a:xfrm>
            <a:off x="4806950" y="3973513"/>
            <a:ext cx="182245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Output Gates: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6" name="文本框 49165"/>
          <p:cNvSpPr txBox="1"/>
          <p:nvPr/>
        </p:nvSpPr>
        <p:spPr>
          <a:xfrm>
            <a:off x="371475" y="5902325"/>
            <a:ext cx="183832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Cell Outputs: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9156" name="图片 491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548" y="1259205"/>
            <a:ext cx="3619500" cy="4867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505" y="2541270"/>
            <a:ext cx="4303395" cy="11353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50177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LSTM</a:t>
            </a:r>
            <a:endParaRPr lang="en-US" altLang="zh-CN"/>
          </a:p>
        </p:txBody>
      </p:sp>
      <p:sp>
        <p:nvSpPr>
          <p:cNvPr id="50179" name="文本占位符 50178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/>
              <a:t>后向传播</a:t>
            </a:r>
            <a:endParaRPr lang="zh-CN" altLang="en-US"/>
          </a:p>
        </p:txBody>
      </p:sp>
      <p:pic>
        <p:nvPicPr>
          <p:cNvPr id="50180" name="图片 501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905000"/>
            <a:ext cx="3619500" cy="4867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1" name="图片 501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620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LSTM vs GRU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97000"/>
            <a:ext cx="7040245" cy="4729480"/>
          </a:xfrm>
        </p:spPr>
        <p:txBody>
          <a:bodyPr/>
          <a:p>
            <a:r>
              <a:rPr lang="zh-CN" altLang="en-US"/>
              <a:t>GRU是更加简单的模型，更容易创建一个更大的网络，而且它只有两个门，在计算性上也运行得更快，可以扩大模型的规模。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LSTM更加强大和灵活，有三个门而不是两个。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0" y="3944620"/>
            <a:ext cx="2429510" cy="251841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070" y="1620520"/>
            <a:ext cx="2771140" cy="1937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序列数据建模(modeling sequences)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219835"/>
            <a:ext cx="11379200" cy="4906645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zh-CN" altLang="en-US" sz="2800"/>
              <a:t>学习序列数据，常需要转换输入序列到不同领域的输出序列</a:t>
            </a:r>
            <a:endParaRPr lang="zh-CN" altLang="en-US"/>
          </a:p>
          <a:p>
            <a:pPr lvl="1"/>
            <a:r>
              <a:rPr lang="zh-CN" altLang="en-US" sz="2400"/>
              <a:t>eg. turn a sequence of sound pressures into a sequence of word identities.</a:t>
            </a:r>
            <a:endParaRPr lang="zh-CN" altLang="en-US" sz="2400"/>
          </a:p>
          <a:p>
            <a:pPr>
              <a:spcBef>
                <a:spcPts val="2400"/>
              </a:spcBef>
            </a:pPr>
            <a:r>
              <a:rPr lang="zh-CN" altLang="en-US" sz="2800"/>
              <a:t>如果没有分离的目标序列，可以通过预测输入序列中的下一项来得到“教师信号”</a:t>
            </a:r>
            <a:endParaRPr lang="zh-CN" altLang="en-US" sz="2800"/>
          </a:p>
          <a:p>
            <a:pPr lvl="1"/>
            <a:r>
              <a:rPr lang="zh-CN" altLang="en-US" sz="2400"/>
              <a:t>The target output sequence is the input sequence with an advance of 1 step.</a:t>
            </a:r>
            <a:endParaRPr lang="zh-CN" altLang="en-US" sz="2400"/>
          </a:p>
          <a:p>
            <a:pPr lvl="1"/>
            <a:r>
              <a:rPr lang="zh-CN" altLang="en-US" sz="2400"/>
              <a:t>For temporal sequences there is a natural order for the predictions.</a:t>
            </a:r>
            <a:endParaRPr lang="zh-CN" altLang="en-US" sz="2400"/>
          </a:p>
          <a:p>
            <a:pPr>
              <a:spcBef>
                <a:spcPts val="1800"/>
              </a:spcBef>
            </a:pPr>
            <a:r>
              <a:rPr lang="zh-CN" altLang="en-US" sz="2800"/>
              <a:t>预测序列的下一项，模糊了监督学习与非监督学习的差别</a:t>
            </a:r>
            <a:endParaRPr lang="zh-CN" altLang="en-US" sz="2800"/>
          </a:p>
          <a:p>
            <a:pPr lvl="1"/>
            <a:r>
              <a:rPr lang="zh-CN" altLang="en-US" sz="2400"/>
              <a:t>It uses methods designed for supervised learning, but it doesn’t require a separate teaching signal.</a:t>
            </a:r>
            <a:endParaRPr lang="zh-CN" altLang="en-US"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双向循环神经网络（Bidirectional RNN）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RNN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760" y="3346450"/>
            <a:ext cx="7953375" cy="219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620" y="2035175"/>
            <a:ext cx="5267325" cy="781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60" y="5433695"/>
            <a:ext cx="6886575" cy="34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Bidirectional RNN </a:t>
            </a:r>
            <a:r>
              <a:rPr lang="en-US" altLang="zh-CN">
                <a:sym typeface="+mn-ea"/>
              </a:rPr>
              <a:t>(BRNN)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7445" y="2000250"/>
            <a:ext cx="7840980" cy="3367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2160270"/>
            <a:ext cx="8123203" cy="32072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720" y="1628775"/>
            <a:ext cx="2552700" cy="371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31385" y="5583555"/>
            <a:ext cx="3778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He said Teddy Roosevelt...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深层循环神经网络（Deep RNNs）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23590" y="3793490"/>
            <a:ext cx="7962900" cy="1657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95" y="1954530"/>
            <a:ext cx="7972425" cy="1228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50" y="3174365"/>
            <a:ext cx="7877175" cy="790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5687060"/>
            <a:ext cx="3679825" cy="371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5121"/>
          <p:cNvSpPr>
            <a:spLocks noGrp="1"/>
          </p:cNvSpPr>
          <p:nvPr>
            <p:ph type="ctrTitle"/>
          </p:nvPr>
        </p:nvSpPr>
        <p:spPr>
          <a:xfrm>
            <a:off x="914400" y="2132013"/>
            <a:ext cx="10515600" cy="1470025"/>
          </a:xfrm>
        </p:spPr>
        <p:txBody>
          <a:bodyPr vert="horz" wrap="square" lIns="91436" tIns="45718" rIns="91436" bIns="45718" anchor="ctr"/>
          <a:lstStyle/>
          <a:p>
            <a:pPr algn="l">
              <a:buNone/>
            </a:pP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</a:t>
            </a:r>
            <a:r>
              <a:rPr lang="zh-CN" altLang="en-US" sz="40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序列模型</a:t>
            </a:r>
            <a:b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</a:br>
            <a: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       </a:t>
            </a:r>
            <a:r>
              <a:rPr lang="zh-CN" altLang="en-US" sz="32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3200" dirty="0">
                <a:ea typeface="宋体" panose="02010600030101010101" pitchFamily="2" charset="-122"/>
                <a:sym typeface="+mn-ea"/>
              </a:rPr>
              <a:t>Recurrent Neural Networks, RNN</a:t>
            </a:r>
            <a:endParaRPr lang="en-US" altLang="x-none" sz="32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</a:t>
            </a:r>
            <a:r>
              <a:rPr lang="zh-CN" altLang="en-US"/>
              <a:t>equence to sequence </a:t>
            </a:r>
            <a:r>
              <a:rPr lang="en-US" altLang="zh-CN"/>
              <a:t>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4820" y="2004695"/>
            <a:ext cx="4733925" cy="904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" y="6309995"/>
            <a:ext cx="7447280" cy="466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45" y="1671320"/>
            <a:ext cx="3686175" cy="333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445" y="2827655"/>
            <a:ext cx="3952875" cy="390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475" y="3853180"/>
            <a:ext cx="3025140" cy="151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Image captioning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4785" y="1886585"/>
            <a:ext cx="1266825" cy="1381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395" y="1324610"/>
            <a:ext cx="3324225" cy="561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" y="6302375"/>
            <a:ext cx="4839970" cy="4679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915" y="2000885"/>
            <a:ext cx="6591300" cy="1266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00" y="3816350"/>
            <a:ext cx="5234305" cy="1323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305" y="3716020"/>
            <a:ext cx="2581910" cy="1330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Machine translation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Machine translation as building a conditional language model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315" y="2548255"/>
            <a:ext cx="2076450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145" y="2028190"/>
            <a:ext cx="3619500" cy="1628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5" y="4461510"/>
            <a:ext cx="2514600" cy="523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40" y="4016375"/>
            <a:ext cx="5579110" cy="1666875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83625" y="2665730"/>
          <a:ext cx="2028825" cy="353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5" imgW="1384300" imgH="241300" progId="Equation.KSEE3">
                  <p:embed/>
                </p:oleObj>
              </mc:Choice>
              <mc:Fallback>
                <p:oleObj name="" r:id="rId5" imgW="13843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3625" y="2665730"/>
                        <a:ext cx="2028825" cy="353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87995" y="5772785"/>
          <a:ext cx="3220085" cy="353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7" imgW="2197100" imgH="241300" progId="Equation.KSEE3">
                  <p:embed/>
                </p:oleObj>
              </mc:Choice>
              <mc:Fallback>
                <p:oleObj name="" r:id="rId7" imgW="21971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87995" y="5772785"/>
                        <a:ext cx="3220085" cy="353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5969000" y="3329305"/>
          <a:ext cx="254000" cy="199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9" imgW="279400" imgH="228600" progId="Equation.KSEE3">
                  <p:embed/>
                </p:oleObj>
              </mc:Choice>
              <mc:Fallback>
                <p:oleObj name="" r:id="rId9" imgW="279400" imgH="2286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69000" y="3329305"/>
                        <a:ext cx="254000" cy="199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Machine translation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选择最可能的句子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8465" y="2279650"/>
            <a:ext cx="3955415" cy="360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940" y="2355215"/>
            <a:ext cx="2601595" cy="379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3081655"/>
            <a:ext cx="6209030" cy="1776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755" y="5280025"/>
            <a:ext cx="2996565" cy="675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集束搜索（</a:t>
            </a:r>
            <a:r>
              <a:rPr lang="en-US" altLang="zh-CN"/>
              <a:t>Beam search algorithm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366010"/>
            <a:ext cx="2162175" cy="375285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40" y="1219835"/>
            <a:ext cx="4733925" cy="90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55" y="2908300"/>
            <a:ext cx="4210685" cy="1777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115" y="2299970"/>
            <a:ext cx="1600200" cy="533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41155" y="3373120"/>
            <a:ext cx="1028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B=3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0" y="4374515"/>
            <a:ext cx="1247775" cy="10953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集束搜索（</a:t>
            </a:r>
            <a:r>
              <a:rPr lang="en-US" altLang="zh-CN"/>
              <a:t>Beam search algorithm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5" y="2336800"/>
            <a:ext cx="3476625" cy="3848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1858010"/>
            <a:ext cx="3562350" cy="1666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105" y="2754630"/>
            <a:ext cx="1082675" cy="146367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164840" y="2895600"/>
            <a:ext cx="1102360" cy="1143000"/>
            <a:chOff x="4984" y="4560"/>
            <a:chExt cx="1736" cy="180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4999" y="4560"/>
              <a:ext cx="1721" cy="1109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5014" y="5040"/>
              <a:ext cx="1706" cy="7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999" y="5520"/>
              <a:ext cx="1601" cy="38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103" y="5967"/>
              <a:ext cx="1257" cy="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984" y="6056"/>
              <a:ext cx="1376" cy="30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205" y="2155825"/>
            <a:ext cx="1381125" cy="361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090" y="3660775"/>
            <a:ext cx="4800600" cy="552450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 flipV="1">
            <a:off x="3208020" y="4419600"/>
            <a:ext cx="982980" cy="254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7545" y="4469130"/>
            <a:ext cx="973455" cy="17907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188970" y="4526280"/>
            <a:ext cx="1002030" cy="35052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25"/>
          <p:cNvSpPr/>
          <p:nvPr/>
        </p:nvSpPr>
        <p:spPr>
          <a:xfrm>
            <a:off x="4212590" y="4291965"/>
            <a:ext cx="153035" cy="786765"/>
          </a:xfrm>
          <a:custGeom>
            <a:avLst/>
            <a:gdLst>
              <a:gd name="connisteX0" fmla="*/ 152823 w 152823"/>
              <a:gd name="connsiteY0" fmla="*/ 6773 h 786486"/>
              <a:gd name="connisteX1" fmla="*/ 86783 w 152823"/>
              <a:gd name="connsiteY1" fmla="*/ 6773 h 786486"/>
              <a:gd name="connisteX2" fmla="*/ 20743 w 152823"/>
              <a:gd name="connsiteY2" fmla="*/ 6773 h 786486"/>
              <a:gd name="connisteX3" fmla="*/ 1693 w 152823"/>
              <a:gd name="connsiteY3" fmla="*/ 82973 h 786486"/>
              <a:gd name="connisteX4" fmla="*/ 1693 w 152823"/>
              <a:gd name="connsiteY4" fmla="*/ 149013 h 786486"/>
              <a:gd name="connisteX5" fmla="*/ 1693 w 152823"/>
              <a:gd name="connsiteY5" fmla="*/ 215053 h 786486"/>
              <a:gd name="connisteX6" fmla="*/ 1693 w 152823"/>
              <a:gd name="connsiteY6" fmla="*/ 290618 h 786486"/>
              <a:gd name="connisteX7" fmla="*/ 1693 w 152823"/>
              <a:gd name="connsiteY7" fmla="*/ 356658 h 786486"/>
              <a:gd name="connisteX8" fmla="*/ 1693 w 152823"/>
              <a:gd name="connsiteY8" fmla="*/ 441748 h 786486"/>
              <a:gd name="connisteX9" fmla="*/ 11218 w 152823"/>
              <a:gd name="connsiteY9" fmla="*/ 526838 h 786486"/>
              <a:gd name="connisteX10" fmla="*/ 11218 w 152823"/>
              <a:gd name="connsiteY10" fmla="*/ 602403 h 786486"/>
              <a:gd name="connisteX11" fmla="*/ 20743 w 152823"/>
              <a:gd name="connsiteY11" fmla="*/ 668443 h 786486"/>
              <a:gd name="connisteX12" fmla="*/ 20743 w 152823"/>
              <a:gd name="connsiteY12" fmla="*/ 735118 h 786486"/>
              <a:gd name="connisteX13" fmla="*/ 86783 w 152823"/>
              <a:gd name="connsiteY13" fmla="*/ 782108 h 786486"/>
              <a:gd name="connisteX14" fmla="*/ 152823 w 152823"/>
              <a:gd name="connsiteY14" fmla="*/ 782108 h 78648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152823" h="786486">
                <a:moveTo>
                  <a:pt x="152823" y="6773"/>
                </a:moveTo>
                <a:cubicBezTo>
                  <a:pt x="140758" y="6773"/>
                  <a:pt x="113453" y="6773"/>
                  <a:pt x="86783" y="6773"/>
                </a:cubicBezTo>
                <a:cubicBezTo>
                  <a:pt x="60113" y="6773"/>
                  <a:pt x="37888" y="-8467"/>
                  <a:pt x="20743" y="6773"/>
                </a:cubicBezTo>
                <a:cubicBezTo>
                  <a:pt x="3598" y="22013"/>
                  <a:pt x="5503" y="54398"/>
                  <a:pt x="1693" y="82973"/>
                </a:cubicBezTo>
                <a:cubicBezTo>
                  <a:pt x="-2117" y="111548"/>
                  <a:pt x="1693" y="122343"/>
                  <a:pt x="1693" y="149013"/>
                </a:cubicBezTo>
                <a:cubicBezTo>
                  <a:pt x="1693" y="175683"/>
                  <a:pt x="1693" y="186478"/>
                  <a:pt x="1693" y="215053"/>
                </a:cubicBezTo>
                <a:cubicBezTo>
                  <a:pt x="1693" y="243628"/>
                  <a:pt x="1693" y="262043"/>
                  <a:pt x="1693" y="290618"/>
                </a:cubicBezTo>
                <a:cubicBezTo>
                  <a:pt x="1693" y="319193"/>
                  <a:pt x="1693" y="326178"/>
                  <a:pt x="1693" y="356658"/>
                </a:cubicBezTo>
                <a:cubicBezTo>
                  <a:pt x="1693" y="387138"/>
                  <a:pt x="-212" y="407458"/>
                  <a:pt x="1693" y="441748"/>
                </a:cubicBezTo>
                <a:cubicBezTo>
                  <a:pt x="3598" y="476038"/>
                  <a:pt x="9313" y="494453"/>
                  <a:pt x="11218" y="526838"/>
                </a:cubicBezTo>
                <a:cubicBezTo>
                  <a:pt x="13123" y="559223"/>
                  <a:pt x="9313" y="573828"/>
                  <a:pt x="11218" y="602403"/>
                </a:cubicBezTo>
                <a:cubicBezTo>
                  <a:pt x="13123" y="630978"/>
                  <a:pt x="18838" y="641773"/>
                  <a:pt x="20743" y="668443"/>
                </a:cubicBezTo>
                <a:cubicBezTo>
                  <a:pt x="22648" y="695113"/>
                  <a:pt x="7408" y="712258"/>
                  <a:pt x="20743" y="735118"/>
                </a:cubicBezTo>
                <a:cubicBezTo>
                  <a:pt x="34078" y="757978"/>
                  <a:pt x="60113" y="772583"/>
                  <a:pt x="86783" y="782108"/>
                </a:cubicBezTo>
                <a:cubicBezTo>
                  <a:pt x="113453" y="791633"/>
                  <a:pt x="140758" y="782743"/>
                  <a:pt x="152823" y="7821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686935" y="4290060"/>
            <a:ext cx="143510" cy="788670"/>
          </a:xfrm>
          <a:custGeom>
            <a:avLst/>
            <a:gdLst>
              <a:gd name="connisteX0" fmla="*/ 0 w 199601"/>
              <a:gd name="connsiteY0" fmla="*/ 0 h 765175"/>
              <a:gd name="connisteX1" fmla="*/ 75565 w 199601"/>
              <a:gd name="connsiteY1" fmla="*/ 8890 h 765175"/>
              <a:gd name="connisteX2" fmla="*/ 142240 w 199601"/>
              <a:gd name="connsiteY2" fmla="*/ 37465 h 765175"/>
              <a:gd name="connisteX3" fmla="*/ 170180 w 199601"/>
              <a:gd name="connsiteY3" fmla="*/ 103505 h 765175"/>
              <a:gd name="connisteX4" fmla="*/ 170180 w 199601"/>
              <a:gd name="connsiteY4" fmla="*/ 170180 h 765175"/>
              <a:gd name="connisteX5" fmla="*/ 189230 w 199601"/>
              <a:gd name="connsiteY5" fmla="*/ 245745 h 765175"/>
              <a:gd name="connisteX6" fmla="*/ 189230 w 199601"/>
              <a:gd name="connsiteY6" fmla="*/ 311785 h 765175"/>
              <a:gd name="connisteX7" fmla="*/ 198755 w 199601"/>
              <a:gd name="connsiteY7" fmla="*/ 377825 h 765175"/>
              <a:gd name="connisteX8" fmla="*/ 198755 w 199601"/>
              <a:gd name="connsiteY8" fmla="*/ 443865 h 765175"/>
              <a:gd name="connisteX9" fmla="*/ 198755 w 199601"/>
              <a:gd name="connsiteY9" fmla="*/ 509905 h 765175"/>
              <a:gd name="connisteX10" fmla="*/ 189230 w 199601"/>
              <a:gd name="connsiteY10" fmla="*/ 576580 h 765175"/>
              <a:gd name="connisteX11" fmla="*/ 151765 w 199601"/>
              <a:gd name="connsiteY11" fmla="*/ 642620 h 765175"/>
              <a:gd name="connisteX12" fmla="*/ 132715 w 199601"/>
              <a:gd name="connsiteY12" fmla="*/ 708660 h 765175"/>
              <a:gd name="connisteX13" fmla="*/ 66675 w 199601"/>
              <a:gd name="connsiteY13" fmla="*/ 765175 h 765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99602" h="765175">
                <a:moveTo>
                  <a:pt x="0" y="0"/>
                </a:moveTo>
                <a:cubicBezTo>
                  <a:pt x="13970" y="1270"/>
                  <a:pt x="46990" y="1270"/>
                  <a:pt x="75565" y="8890"/>
                </a:cubicBezTo>
                <a:cubicBezTo>
                  <a:pt x="104140" y="16510"/>
                  <a:pt x="123190" y="18415"/>
                  <a:pt x="142240" y="37465"/>
                </a:cubicBezTo>
                <a:cubicBezTo>
                  <a:pt x="161290" y="56515"/>
                  <a:pt x="164465" y="76835"/>
                  <a:pt x="170180" y="103505"/>
                </a:cubicBezTo>
                <a:cubicBezTo>
                  <a:pt x="175895" y="130175"/>
                  <a:pt x="166370" y="141605"/>
                  <a:pt x="170180" y="170180"/>
                </a:cubicBezTo>
                <a:cubicBezTo>
                  <a:pt x="173990" y="198755"/>
                  <a:pt x="185420" y="217170"/>
                  <a:pt x="189230" y="245745"/>
                </a:cubicBezTo>
                <a:cubicBezTo>
                  <a:pt x="193040" y="274320"/>
                  <a:pt x="187325" y="285115"/>
                  <a:pt x="189230" y="311785"/>
                </a:cubicBezTo>
                <a:cubicBezTo>
                  <a:pt x="191135" y="338455"/>
                  <a:pt x="196850" y="351155"/>
                  <a:pt x="198755" y="377825"/>
                </a:cubicBezTo>
                <a:cubicBezTo>
                  <a:pt x="200660" y="404495"/>
                  <a:pt x="198755" y="417195"/>
                  <a:pt x="198755" y="443865"/>
                </a:cubicBezTo>
                <a:cubicBezTo>
                  <a:pt x="198755" y="470535"/>
                  <a:pt x="200660" y="483235"/>
                  <a:pt x="198755" y="509905"/>
                </a:cubicBezTo>
                <a:cubicBezTo>
                  <a:pt x="196850" y="536575"/>
                  <a:pt x="198755" y="549910"/>
                  <a:pt x="189230" y="576580"/>
                </a:cubicBezTo>
                <a:cubicBezTo>
                  <a:pt x="179705" y="603250"/>
                  <a:pt x="163195" y="615950"/>
                  <a:pt x="151765" y="642620"/>
                </a:cubicBezTo>
                <a:cubicBezTo>
                  <a:pt x="140335" y="669290"/>
                  <a:pt x="149860" y="683895"/>
                  <a:pt x="132715" y="708660"/>
                </a:cubicBezTo>
                <a:cubicBezTo>
                  <a:pt x="115570" y="733425"/>
                  <a:pt x="79375" y="755015"/>
                  <a:pt x="66675" y="7651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9475" y="4638675"/>
            <a:ext cx="2381250" cy="10477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225" y="4617720"/>
            <a:ext cx="1314450" cy="609600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3533775" y="5178425"/>
            <a:ext cx="809625" cy="53657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34975" y="3505200"/>
            <a:ext cx="1649095" cy="10147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altLang="zh-CN" sz="2000"/>
              <a:t>in september</a:t>
            </a:r>
            <a:endParaRPr lang="en-US" altLang="zh-CN" sz="2000"/>
          </a:p>
          <a:p>
            <a:r>
              <a:rPr lang="en-US" altLang="zh-CN" sz="2000"/>
              <a:t>jane is</a:t>
            </a:r>
            <a:endParaRPr lang="en-US" altLang="zh-CN" sz="2000"/>
          </a:p>
          <a:p>
            <a:r>
              <a:rPr lang="en-US" altLang="zh-CN" sz="2000"/>
              <a:t>jane visits</a:t>
            </a:r>
            <a:endParaRPr lang="en-US" altLang="zh-CN" sz="200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8820" y="1194435"/>
            <a:ext cx="4733925" cy="90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2960" y="5588635"/>
            <a:ext cx="3562350" cy="1219200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>
            <a:off x="4250055" y="5471795"/>
            <a:ext cx="153035" cy="786765"/>
          </a:xfrm>
          <a:custGeom>
            <a:avLst/>
            <a:gdLst>
              <a:gd name="connisteX0" fmla="*/ 152823 w 152823"/>
              <a:gd name="connsiteY0" fmla="*/ 6773 h 786486"/>
              <a:gd name="connisteX1" fmla="*/ 86783 w 152823"/>
              <a:gd name="connsiteY1" fmla="*/ 6773 h 786486"/>
              <a:gd name="connisteX2" fmla="*/ 20743 w 152823"/>
              <a:gd name="connsiteY2" fmla="*/ 6773 h 786486"/>
              <a:gd name="connisteX3" fmla="*/ 1693 w 152823"/>
              <a:gd name="connsiteY3" fmla="*/ 82973 h 786486"/>
              <a:gd name="connisteX4" fmla="*/ 1693 w 152823"/>
              <a:gd name="connsiteY4" fmla="*/ 149013 h 786486"/>
              <a:gd name="connisteX5" fmla="*/ 1693 w 152823"/>
              <a:gd name="connsiteY5" fmla="*/ 215053 h 786486"/>
              <a:gd name="connisteX6" fmla="*/ 1693 w 152823"/>
              <a:gd name="connsiteY6" fmla="*/ 290618 h 786486"/>
              <a:gd name="connisteX7" fmla="*/ 1693 w 152823"/>
              <a:gd name="connsiteY7" fmla="*/ 356658 h 786486"/>
              <a:gd name="connisteX8" fmla="*/ 1693 w 152823"/>
              <a:gd name="connsiteY8" fmla="*/ 441748 h 786486"/>
              <a:gd name="connisteX9" fmla="*/ 11218 w 152823"/>
              <a:gd name="connsiteY9" fmla="*/ 526838 h 786486"/>
              <a:gd name="connisteX10" fmla="*/ 11218 w 152823"/>
              <a:gd name="connsiteY10" fmla="*/ 602403 h 786486"/>
              <a:gd name="connisteX11" fmla="*/ 20743 w 152823"/>
              <a:gd name="connsiteY11" fmla="*/ 668443 h 786486"/>
              <a:gd name="connisteX12" fmla="*/ 20743 w 152823"/>
              <a:gd name="connsiteY12" fmla="*/ 735118 h 786486"/>
              <a:gd name="connisteX13" fmla="*/ 86783 w 152823"/>
              <a:gd name="connsiteY13" fmla="*/ 782108 h 786486"/>
              <a:gd name="connisteX14" fmla="*/ 152823 w 152823"/>
              <a:gd name="connsiteY14" fmla="*/ 782108 h 78648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152823" h="786486">
                <a:moveTo>
                  <a:pt x="152823" y="6773"/>
                </a:moveTo>
                <a:cubicBezTo>
                  <a:pt x="140758" y="6773"/>
                  <a:pt x="113453" y="6773"/>
                  <a:pt x="86783" y="6773"/>
                </a:cubicBezTo>
                <a:cubicBezTo>
                  <a:pt x="60113" y="6773"/>
                  <a:pt x="37888" y="-8467"/>
                  <a:pt x="20743" y="6773"/>
                </a:cubicBezTo>
                <a:cubicBezTo>
                  <a:pt x="3598" y="22013"/>
                  <a:pt x="5503" y="54398"/>
                  <a:pt x="1693" y="82973"/>
                </a:cubicBezTo>
                <a:cubicBezTo>
                  <a:pt x="-2117" y="111548"/>
                  <a:pt x="1693" y="122343"/>
                  <a:pt x="1693" y="149013"/>
                </a:cubicBezTo>
                <a:cubicBezTo>
                  <a:pt x="1693" y="175683"/>
                  <a:pt x="1693" y="186478"/>
                  <a:pt x="1693" y="215053"/>
                </a:cubicBezTo>
                <a:cubicBezTo>
                  <a:pt x="1693" y="243628"/>
                  <a:pt x="1693" y="262043"/>
                  <a:pt x="1693" y="290618"/>
                </a:cubicBezTo>
                <a:cubicBezTo>
                  <a:pt x="1693" y="319193"/>
                  <a:pt x="1693" y="326178"/>
                  <a:pt x="1693" y="356658"/>
                </a:cubicBezTo>
                <a:cubicBezTo>
                  <a:pt x="1693" y="387138"/>
                  <a:pt x="-212" y="407458"/>
                  <a:pt x="1693" y="441748"/>
                </a:cubicBezTo>
                <a:cubicBezTo>
                  <a:pt x="3598" y="476038"/>
                  <a:pt x="9313" y="494453"/>
                  <a:pt x="11218" y="526838"/>
                </a:cubicBezTo>
                <a:cubicBezTo>
                  <a:pt x="13123" y="559223"/>
                  <a:pt x="9313" y="573828"/>
                  <a:pt x="11218" y="602403"/>
                </a:cubicBezTo>
                <a:cubicBezTo>
                  <a:pt x="13123" y="630978"/>
                  <a:pt x="18838" y="641773"/>
                  <a:pt x="20743" y="668443"/>
                </a:cubicBezTo>
                <a:cubicBezTo>
                  <a:pt x="22648" y="695113"/>
                  <a:pt x="7408" y="712258"/>
                  <a:pt x="20743" y="735118"/>
                </a:cubicBezTo>
                <a:cubicBezTo>
                  <a:pt x="34078" y="757978"/>
                  <a:pt x="60113" y="772583"/>
                  <a:pt x="86783" y="782108"/>
                </a:cubicBezTo>
                <a:cubicBezTo>
                  <a:pt x="113453" y="791633"/>
                  <a:pt x="140758" y="782743"/>
                  <a:pt x="152823" y="7821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4724400" y="5469890"/>
            <a:ext cx="143510" cy="788670"/>
          </a:xfrm>
          <a:custGeom>
            <a:avLst/>
            <a:gdLst>
              <a:gd name="connisteX0" fmla="*/ 0 w 199601"/>
              <a:gd name="connsiteY0" fmla="*/ 0 h 765175"/>
              <a:gd name="connisteX1" fmla="*/ 75565 w 199601"/>
              <a:gd name="connsiteY1" fmla="*/ 8890 h 765175"/>
              <a:gd name="connisteX2" fmla="*/ 142240 w 199601"/>
              <a:gd name="connsiteY2" fmla="*/ 37465 h 765175"/>
              <a:gd name="connisteX3" fmla="*/ 170180 w 199601"/>
              <a:gd name="connsiteY3" fmla="*/ 103505 h 765175"/>
              <a:gd name="connisteX4" fmla="*/ 170180 w 199601"/>
              <a:gd name="connsiteY4" fmla="*/ 170180 h 765175"/>
              <a:gd name="connisteX5" fmla="*/ 189230 w 199601"/>
              <a:gd name="connsiteY5" fmla="*/ 245745 h 765175"/>
              <a:gd name="connisteX6" fmla="*/ 189230 w 199601"/>
              <a:gd name="connsiteY6" fmla="*/ 311785 h 765175"/>
              <a:gd name="connisteX7" fmla="*/ 198755 w 199601"/>
              <a:gd name="connsiteY7" fmla="*/ 377825 h 765175"/>
              <a:gd name="connisteX8" fmla="*/ 198755 w 199601"/>
              <a:gd name="connsiteY8" fmla="*/ 443865 h 765175"/>
              <a:gd name="connisteX9" fmla="*/ 198755 w 199601"/>
              <a:gd name="connsiteY9" fmla="*/ 509905 h 765175"/>
              <a:gd name="connisteX10" fmla="*/ 189230 w 199601"/>
              <a:gd name="connsiteY10" fmla="*/ 576580 h 765175"/>
              <a:gd name="connisteX11" fmla="*/ 151765 w 199601"/>
              <a:gd name="connsiteY11" fmla="*/ 642620 h 765175"/>
              <a:gd name="connisteX12" fmla="*/ 132715 w 199601"/>
              <a:gd name="connsiteY12" fmla="*/ 708660 h 765175"/>
              <a:gd name="connisteX13" fmla="*/ 66675 w 199601"/>
              <a:gd name="connsiteY13" fmla="*/ 765175 h 765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99602" h="765175">
                <a:moveTo>
                  <a:pt x="0" y="0"/>
                </a:moveTo>
                <a:cubicBezTo>
                  <a:pt x="13970" y="1270"/>
                  <a:pt x="46990" y="1270"/>
                  <a:pt x="75565" y="8890"/>
                </a:cubicBezTo>
                <a:cubicBezTo>
                  <a:pt x="104140" y="16510"/>
                  <a:pt x="123190" y="18415"/>
                  <a:pt x="142240" y="37465"/>
                </a:cubicBezTo>
                <a:cubicBezTo>
                  <a:pt x="161290" y="56515"/>
                  <a:pt x="164465" y="76835"/>
                  <a:pt x="170180" y="103505"/>
                </a:cubicBezTo>
                <a:cubicBezTo>
                  <a:pt x="175895" y="130175"/>
                  <a:pt x="166370" y="141605"/>
                  <a:pt x="170180" y="170180"/>
                </a:cubicBezTo>
                <a:cubicBezTo>
                  <a:pt x="173990" y="198755"/>
                  <a:pt x="185420" y="217170"/>
                  <a:pt x="189230" y="245745"/>
                </a:cubicBezTo>
                <a:cubicBezTo>
                  <a:pt x="193040" y="274320"/>
                  <a:pt x="187325" y="285115"/>
                  <a:pt x="189230" y="311785"/>
                </a:cubicBezTo>
                <a:cubicBezTo>
                  <a:pt x="191135" y="338455"/>
                  <a:pt x="196850" y="351155"/>
                  <a:pt x="198755" y="377825"/>
                </a:cubicBezTo>
                <a:cubicBezTo>
                  <a:pt x="200660" y="404495"/>
                  <a:pt x="198755" y="417195"/>
                  <a:pt x="198755" y="443865"/>
                </a:cubicBezTo>
                <a:cubicBezTo>
                  <a:pt x="198755" y="470535"/>
                  <a:pt x="200660" y="483235"/>
                  <a:pt x="198755" y="509905"/>
                </a:cubicBezTo>
                <a:cubicBezTo>
                  <a:pt x="196850" y="536575"/>
                  <a:pt x="198755" y="549910"/>
                  <a:pt x="189230" y="576580"/>
                </a:cubicBezTo>
                <a:cubicBezTo>
                  <a:pt x="179705" y="603250"/>
                  <a:pt x="163195" y="615950"/>
                  <a:pt x="151765" y="642620"/>
                </a:cubicBezTo>
                <a:cubicBezTo>
                  <a:pt x="140335" y="669290"/>
                  <a:pt x="149860" y="683895"/>
                  <a:pt x="132715" y="708660"/>
                </a:cubicBezTo>
                <a:cubicBezTo>
                  <a:pt x="115570" y="733425"/>
                  <a:pt x="79375" y="755015"/>
                  <a:pt x="66675" y="7651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9" grpId="0" bldLvl="0" animBg="1"/>
      <p:bldP spid="4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序列模型</a:t>
            </a:r>
            <a:endParaRPr lang="zh-CN" altLang="en-US"/>
          </a:p>
        </p:txBody>
      </p:sp>
      <p:graphicFrame>
        <p:nvGraphicFramePr>
          <p:cNvPr id="8" name="内容占位符 7"/>
          <p:cNvGraphicFramePr>
            <a:graphicFrameLocks noChangeAspect="1"/>
          </p:cNvGraphicFramePr>
          <p:nvPr>
            <p:ph idx="1"/>
          </p:nvPr>
        </p:nvGraphicFramePr>
        <p:xfrm>
          <a:off x="372745" y="1259205"/>
          <a:ext cx="11446510" cy="546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352790" imgH="7486650" progId="Paint.Picture">
                  <p:embed/>
                </p:oleObj>
              </mc:Choice>
              <mc:Fallback>
                <p:oleObj name="" r:id="rId1" imgW="8352790" imgH="74866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2745" y="1259205"/>
                        <a:ext cx="11446510" cy="546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Beam search </a:t>
            </a:r>
            <a:r>
              <a:rPr lang="en-US" altLang="zh-CN">
                <a:ea typeface="宋体" panose="02010600030101010101" pitchFamily="2" charset="-122"/>
              </a:rPr>
              <a:t>(B=3)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4360" y="2170430"/>
            <a:ext cx="1714500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80" y="5666740"/>
            <a:ext cx="2295525" cy="571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40" y="1859915"/>
            <a:ext cx="4591050" cy="1247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045" y="1497965"/>
            <a:ext cx="1082675" cy="146367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573780" y="1638935"/>
            <a:ext cx="1102360" cy="1143000"/>
            <a:chOff x="4984" y="4560"/>
            <a:chExt cx="1736" cy="180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4999" y="4560"/>
              <a:ext cx="1721" cy="1109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5014" y="5040"/>
              <a:ext cx="1706" cy="7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999" y="5520"/>
              <a:ext cx="1601" cy="38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103" y="5967"/>
              <a:ext cx="1257" cy="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984" y="6056"/>
              <a:ext cx="1376" cy="30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95" y="2961640"/>
            <a:ext cx="2619375" cy="44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540" y="3409315"/>
            <a:ext cx="4457700" cy="1123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540" y="4662170"/>
            <a:ext cx="4495800" cy="1257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190" y="6115050"/>
            <a:ext cx="4781550" cy="381000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flipV="1">
            <a:off x="2842260" y="3352800"/>
            <a:ext cx="1424940" cy="24701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61310" y="3703955"/>
            <a:ext cx="1405890" cy="63944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332605" y="3241040"/>
            <a:ext cx="445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3185795" y="4701540"/>
            <a:ext cx="1424940" cy="24701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204845" y="5052695"/>
            <a:ext cx="1405890" cy="63944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676140" y="4589780"/>
            <a:ext cx="445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改进集束搜索（Refinements to Beam Search）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Length normalization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655" y="2215515"/>
            <a:ext cx="4572000" cy="102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" y="3423920"/>
            <a:ext cx="4895850" cy="1095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25" y="4686300"/>
            <a:ext cx="4038600" cy="1076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0" y="4899660"/>
            <a:ext cx="733425" cy="990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990" y="5380355"/>
            <a:ext cx="180975" cy="180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46550" y="5890260"/>
            <a:ext cx="72358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归一化的对数似然目标函数（a normalized log likelihood objective）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Beam search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集束宽度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1180" y="2743200"/>
            <a:ext cx="3352800" cy="91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25" y="4730750"/>
            <a:ext cx="6961505" cy="1130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集束搜索的误差分析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160" y="2180590"/>
            <a:ext cx="5153025" cy="1400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724275"/>
            <a:ext cx="5810250" cy="54292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08495" y="3061970"/>
          <a:ext cx="42100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3" imgW="215900" imgH="203200" progId="Equation.KSEE3">
                  <p:embed/>
                </p:oleObj>
              </mc:Choice>
              <mc:Fallback>
                <p:oleObj name="" r:id="rId3" imgW="215900" imgH="203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8495" y="3061970"/>
                        <a:ext cx="421005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56475" y="3797300"/>
          <a:ext cx="27241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5" imgW="139700" imgH="203200" progId="Equation.KSEE3">
                  <p:embed/>
                </p:oleObj>
              </mc:Choice>
              <mc:Fallback>
                <p:oleObj name="" r:id="rId5" imgW="139700" imgH="203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56475" y="3797300"/>
                        <a:ext cx="272415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580" y="4582795"/>
            <a:ext cx="5137150" cy="13887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73800" y="4441190"/>
            <a:ext cx="678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Jane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90410" y="444119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visits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65110" y="4441190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Africa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34425" y="4441190"/>
            <a:ext cx="37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...</a:t>
            </a:r>
            <a:endParaRPr lang="en-US" altLang="zh-CN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集束搜索的误差分析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8935" y="1915160"/>
            <a:ext cx="6153150" cy="87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3117850"/>
            <a:ext cx="6429375" cy="962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15" y="4079875"/>
            <a:ext cx="4457700" cy="44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4593590"/>
            <a:ext cx="8724900" cy="1057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460" y="5650865"/>
            <a:ext cx="4371975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误差分析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5425" y="1520190"/>
            <a:ext cx="9408160" cy="3903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235" y="5566410"/>
            <a:ext cx="7296150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注意力模型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The problem of long sequence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0440" y="2341245"/>
            <a:ext cx="4822190" cy="1351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30" y="3986530"/>
            <a:ext cx="8334375" cy="666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30" y="4961890"/>
            <a:ext cx="7848600" cy="4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Attention model intuition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0085" y="6472555"/>
            <a:ext cx="5570855" cy="227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90" y="5367655"/>
            <a:ext cx="6553200" cy="43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80" y="5043805"/>
            <a:ext cx="5838825" cy="323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915" y="3500755"/>
            <a:ext cx="7058025" cy="1543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860" y="1632585"/>
            <a:ext cx="1838325" cy="1104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185" y="2974975"/>
            <a:ext cx="847725" cy="590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430" y="2974975"/>
            <a:ext cx="904875" cy="600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8305" y="2936875"/>
            <a:ext cx="1219200" cy="6381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735" y="2661920"/>
            <a:ext cx="257175" cy="381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3430" y="2042160"/>
            <a:ext cx="1257300" cy="6953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6350" y="1697355"/>
            <a:ext cx="657225" cy="4381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5015" y="1728470"/>
            <a:ext cx="1428750" cy="13144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3765" y="2135505"/>
            <a:ext cx="11430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Attention 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4595" y="4104005"/>
            <a:ext cx="7429500" cy="192405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" y="6472555"/>
            <a:ext cx="5570855" cy="227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30" y="3827780"/>
            <a:ext cx="2457450" cy="676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145" y="1826895"/>
            <a:ext cx="3829050" cy="2371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125" y="3215005"/>
            <a:ext cx="390525" cy="29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3215005"/>
            <a:ext cx="2905125" cy="1104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925" y="1710690"/>
            <a:ext cx="1533525" cy="1447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980" y="2473325"/>
            <a:ext cx="2266950" cy="600075"/>
          </a:xfrm>
          <a:prstGeom prst="rect">
            <a:avLst/>
          </a:prstGeom>
        </p:spPr>
      </p:pic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71330" y="2030730"/>
          <a:ext cx="802640" cy="44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9" imgW="368300" imgH="203200" progId="Equation.KSEE3">
                  <p:embed/>
                </p:oleObj>
              </mc:Choice>
              <mc:Fallback>
                <p:oleObj name="" r:id="rId9" imgW="368300" imgH="2032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71330" y="2030730"/>
                        <a:ext cx="802640" cy="442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Attention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Computing attention</a:t>
            </a:r>
            <a:endParaRPr lang="en-US" altLang="zh-CN"/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75480" y="1491615"/>
          <a:ext cx="802640" cy="44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" imgW="368300" imgH="203200" progId="Equation.KSEE3">
                  <p:embed/>
                </p:oleObj>
              </mc:Choice>
              <mc:Fallback>
                <p:oleObj name="" r:id="rId1" imgW="368300" imgH="2032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75480" y="1491615"/>
                        <a:ext cx="802640" cy="442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870" y="2457450"/>
            <a:ext cx="6515100" cy="581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" y="6300470"/>
            <a:ext cx="5934075" cy="43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870" y="3371215"/>
            <a:ext cx="2857500" cy="781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065" y="4525010"/>
            <a:ext cx="2905125" cy="1209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0040" y="3371215"/>
            <a:ext cx="4295775" cy="269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示例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3620" y="2016125"/>
            <a:ext cx="10012045" cy="568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3620" y="3229610"/>
            <a:ext cx="10426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y:              </a:t>
            </a:r>
            <a:r>
              <a:rPr lang="en-US" altLang="zh-CN" sz="2400">
                <a:solidFill>
                  <a:srgbClr val="0070C0"/>
                </a:solidFill>
              </a:rPr>
              <a:t>1           1       0            1                 1             0       0     0       0</a:t>
            </a:r>
            <a:endParaRPr lang="en-US" altLang="zh-CN" sz="240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845" y="1354455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命名实体识别：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17775" y="2585085"/>
          <a:ext cx="8401685" cy="41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4114800" imgH="203200" progId="Equation.KSEE3">
                  <p:embed/>
                </p:oleObj>
              </mc:Choice>
              <mc:Fallback>
                <p:oleObj name="" r:id="rId2" imgW="41148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17775" y="2585085"/>
                        <a:ext cx="8401685" cy="41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65705" y="3578860"/>
          <a:ext cx="8505825" cy="467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4165600" imgH="228600" progId="Equation.KSEE3">
                  <p:embed/>
                </p:oleObj>
              </mc:Choice>
              <mc:Fallback>
                <p:oleObj name="" r:id="rId4" imgW="41656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5705" y="3578860"/>
                        <a:ext cx="8505825" cy="467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37170" y="4352290"/>
          <a:ext cx="1767205" cy="419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6" imgW="1016000" imgH="241300" progId="Equation.KSEE3">
                  <p:embed/>
                </p:oleObj>
              </mc:Choice>
              <mc:Fallback>
                <p:oleObj name="" r:id="rId6" imgW="10160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37170" y="4352290"/>
                        <a:ext cx="1767205" cy="419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Attention examples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8340" y="1864995"/>
            <a:ext cx="4619625" cy="485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40" y="2458085"/>
            <a:ext cx="4581525" cy="485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90" y="4221480"/>
            <a:ext cx="2514600" cy="55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310" y="3080385"/>
            <a:ext cx="3833495" cy="3155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0" y="6565900"/>
            <a:ext cx="6248400" cy="247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/>
          </p:cNvSpPr>
          <p:nvPr>
            <p:ph type="title"/>
          </p:nvPr>
        </p:nvSpPr>
        <p:spPr/>
        <p:txBody>
          <a:bodyPr wrap="square" lIns="91436" tIns="45718" rIns="91436" bIns="45718" anchor="ctr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小结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3426" name="Rectangle 3"/>
          <p:cNvSpPr>
            <a:spLocks noGrp="1"/>
          </p:cNvSpPr>
          <p:nvPr>
            <p:ph idx="1"/>
          </p:nvPr>
        </p:nvSpPr>
        <p:spPr/>
        <p:txBody>
          <a:bodyPr wrap="square" lIns="91436" tIns="45718" rIns="91436" bIns="45718" anchor="t"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  <a:sym typeface="+mn-ea"/>
              </a:rPr>
              <a:t>循环序列模型</a:t>
            </a:r>
            <a:endParaRPr lang="zh-CN" altLang="en-US" sz="3200" dirty="0">
              <a:ea typeface="宋体" panose="02010600030101010101" pitchFamily="2" charset="-122"/>
            </a:endParaRPr>
          </a:p>
          <a:p>
            <a:pPr lvl="1"/>
            <a:r>
              <a:rPr lang="zh-CN" altLang="en-US" sz="3200" dirty="0">
                <a:ea typeface="宋体" panose="02010600030101010101" pitchFamily="2" charset="-122"/>
                <a:sym typeface="+mn-ea"/>
              </a:rPr>
              <a:t>Recurrent Neural Networks, RNN</a:t>
            </a:r>
            <a:endParaRPr lang="zh-CN" altLang="en-US" sz="3200" dirty="0">
              <a:ea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 sz="3200" dirty="0">
                <a:ea typeface="宋体" panose="02010600030101010101" pitchFamily="2" charset="-122"/>
                <a:sym typeface="+mn-ea"/>
              </a:rPr>
              <a:t>GRU</a:t>
            </a:r>
            <a:endParaRPr lang="en-US" altLang="zh-CN" sz="3200" dirty="0">
              <a:ea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 sz="3200" dirty="0">
                <a:ea typeface="宋体" panose="02010600030101010101" pitchFamily="2" charset="-122"/>
                <a:sym typeface="+mn-ea"/>
              </a:rPr>
              <a:t>LSTM</a:t>
            </a:r>
            <a:endParaRPr lang="en-US" altLang="zh-CN" sz="3200" dirty="0">
              <a:ea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 sz="3200" dirty="0">
                <a:ea typeface="宋体" panose="02010600030101010101" pitchFamily="2" charset="-122"/>
                <a:sym typeface="+mn-ea"/>
              </a:rPr>
              <a:t>BRNN</a:t>
            </a:r>
            <a:endParaRPr lang="en-US" altLang="zh-CN" sz="3200" dirty="0">
              <a:ea typeface="宋体" panose="02010600030101010101" pitchFamily="2" charset="-122"/>
              <a:sym typeface="+mn-ea"/>
            </a:endParaRPr>
          </a:p>
          <a:p>
            <a:pPr lvl="1"/>
            <a:r>
              <a:rPr lang="zh-CN" altLang="en-US" sz="3200">
                <a:sym typeface="+mn-ea"/>
              </a:rPr>
              <a:t>Deep RNN</a:t>
            </a:r>
            <a:endParaRPr lang="zh-CN" altLang="en-US" sz="3200">
              <a:sym typeface="+mn-ea"/>
            </a:endParaRPr>
          </a:p>
          <a:p>
            <a:pPr lvl="1"/>
            <a:endParaRPr lang="zh-CN" altLang="en-US" sz="3200" dirty="0"/>
          </a:p>
          <a:p>
            <a:pPr eaLnBrk="1" hangingPunct="1"/>
            <a:r>
              <a:rPr lang="zh-CN" altLang="en-US" sz="3200" dirty="0">
                <a:sym typeface="+mn-ea"/>
              </a:rPr>
              <a:t>序列模型（sequence to sequence）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16737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 vert="horz" wrap="square" lIns="91436" tIns="45718" rIns="91436" bIns="45718" anchor="ctr"/>
          <a:lstStyle/>
          <a:p>
            <a:pPr>
              <a:buNone/>
            </a:pPr>
            <a:r>
              <a:rPr lang="zh-CN" altLang="en-US" sz="44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Thanks！</a:t>
            </a:r>
            <a:endParaRPr lang="zh-CN" altLang="en-US" sz="44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739" name="副标题 116738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 vert="horz" wrap="square" lIns="91436" tIns="45718" rIns="91436" bIns="45718" anchor="t"/>
          <a:lstStyle/>
          <a:p>
            <a:pPr marL="342900" indent="-342900" algn="l" defTabSz="0">
              <a:buFont typeface="Wingdings" panose="05000000000000000000" pitchFamily="2" charset="2"/>
            </a:pPr>
            <a:endParaRPr sz="3200" kern="120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Why not a standard network?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  <a:p>
            <a:pPr lvl="3"/>
            <a:endParaRPr lang="zh-CN" altLang="en-US"/>
          </a:p>
          <a:p>
            <a:r>
              <a:rPr lang="zh-CN" altLang="en-US"/>
              <a:t>问题：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9775" y="1586865"/>
            <a:ext cx="1104900" cy="2695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95" y="1482090"/>
            <a:ext cx="2028825" cy="2800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0" y="1586865"/>
            <a:ext cx="1952625" cy="2686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1586865"/>
            <a:ext cx="2857500" cy="2867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705" y="5304790"/>
            <a:ext cx="9715500" cy="447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725" y="5887085"/>
            <a:ext cx="9877425" cy="35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31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3005" y="1602740"/>
            <a:ext cx="6024245" cy="3065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8" name="文本占位符 31747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11480800" cy="4729480"/>
          </a:xfrm>
        </p:spPr>
        <p:txBody>
          <a:bodyPr vert="horz" wrap="square" lIns="91436" tIns="45718" rIns="91436" bIns="45718" anchor="t"/>
          <a:lstStyle/>
          <a:p>
            <a:pPr>
              <a:lnSpc>
                <a:spcPct val="90000"/>
              </a:lnSpc>
            </a:pPr>
            <a:r>
              <a:rPr lang="zh-CN" altLang="en-US" dirty="0"/>
              <a:t>Hidden Layer会有连向下一时间Hidden Layer的边</a:t>
            </a: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RNN功能强大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/>
              <a:t>Distributed hidden state that allows them to store a lot of information about the past efficiently.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Non-linear dynamics that allows them to update their hidden state in complicated ways.</a:t>
            </a:r>
            <a:endParaRPr lang="zh-CN" altLang="en-US" dirty="0"/>
          </a:p>
        </p:txBody>
      </p:sp>
      <p:sp>
        <p:nvSpPr>
          <p:cNvPr id="31747" name="标题 31746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Recurrent Neural Networks, RNN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33793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RNN</a:t>
            </a:r>
            <a:endParaRPr lang="zh-CN" altLang="en-US" dirty="0"/>
          </a:p>
        </p:txBody>
      </p:sp>
      <p:sp>
        <p:nvSpPr>
          <p:cNvPr id="33795" name="文本占位符 33794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/>
              <a:t>一般来说，</a:t>
            </a:r>
            <a:r>
              <a:rPr lang="zh-CN" altLang="en-US" dirty="0">
                <a:ea typeface="宋体" panose="02010600030101010101" pitchFamily="2" charset="-122"/>
              </a:rPr>
              <a:t>RNN</a:t>
            </a:r>
            <a:r>
              <a:rPr lang="zh-CN" altLang="en-US" dirty="0"/>
              <a:t>每一时间的输入和输出是不一样的</a:t>
            </a:r>
            <a:endParaRPr lang="zh-CN" altLang="en-US" dirty="0"/>
          </a:p>
          <a:p>
            <a:r>
              <a:rPr lang="zh-CN" altLang="en-US" dirty="0">
                <a:ea typeface="宋体" panose="02010600030101010101" pitchFamily="2" charset="-122"/>
              </a:rPr>
              <a:t>例，序列学习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/>
              <a:t>对于序列数据是将序列项依次传入，每个序列项再对应不同的输出</a:t>
            </a:r>
            <a:endParaRPr lang="zh-CN" altLang="en-US" dirty="0"/>
          </a:p>
        </p:txBody>
      </p:sp>
      <p:pic>
        <p:nvPicPr>
          <p:cNvPr id="33796" name="图片 337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3505200"/>
            <a:ext cx="11001375" cy="2486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n-berkeley-nlp-v1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Calibri"/>
        <a:ea typeface="Arial"/>
        <a:cs typeface=""/>
      </a:majorFont>
      <a:minorFont>
        <a:latin typeface="Calibri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5062</Words>
  <Application>WPS 演示</Application>
  <PresentationFormat>自定义</PresentationFormat>
  <Paragraphs>371</Paragraphs>
  <Slides>62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35</vt:i4>
      </vt:variant>
      <vt:variant>
        <vt:lpstr>幻灯片标题</vt:lpstr>
      </vt:variant>
      <vt:variant>
        <vt:i4>62</vt:i4>
      </vt:variant>
    </vt:vector>
  </HeadingPairs>
  <TitlesOfParts>
    <vt:vector size="106" baseType="lpstr">
      <vt:lpstr>Arial</vt:lpstr>
      <vt:lpstr>宋体</vt:lpstr>
      <vt:lpstr>Wingdings</vt:lpstr>
      <vt:lpstr>Calibri</vt:lpstr>
      <vt:lpstr>Times New Roman</vt:lpstr>
      <vt:lpstr>Arial Unicode MS</vt:lpstr>
      <vt:lpstr>Arial</vt:lpstr>
      <vt:lpstr>微软雅黑</vt:lpstr>
      <vt:lpstr>dan-berkeley-nlp-v1</vt:lpstr>
      <vt:lpstr>Paint.Picture</vt:lpstr>
      <vt:lpstr>PBrush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Equation.3</vt:lpstr>
      <vt:lpstr>Equation.KSEE3</vt:lpstr>
      <vt:lpstr>Equation.KSEE3</vt:lpstr>
      <vt:lpstr>PBrush</vt:lpstr>
      <vt:lpstr>序列数据的深度学习模型</vt:lpstr>
      <vt:lpstr>内容</vt:lpstr>
      <vt:lpstr>               循环序列模型                        ——Recurrent Neural Networks, RNN</vt:lpstr>
      <vt:lpstr>序列数据建模(modeling sequences)</vt:lpstr>
      <vt:lpstr>序列模型</vt:lpstr>
      <vt:lpstr>示例</vt:lpstr>
      <vt:lpstr>Why not a standard network?</vt:lpstr>
      <vt:lpstr>Recurrent Neural Networks, RNN</vt:lpstr>
      <vt:lpstr>RNN</vt:lpstr>
      <vt:lpstr>Recurrent Neural Networks</vt:lpstr>
      <vt:lpstr>RNN</vt:lpstr>
      <vt:lpstr>Training RNNs with backpropagation</vt:lpstr>
      <vt:lpstr>BPTT, Back Propagation Through Time</vt:lpstr>
      <vt:lpstr>Forword propagation and backpropagaton</vt:lpstr>
      <vt:lpstr>BPTT</vt:lpstr>
      <vt:lpstr>BPTT</vt:lpstr>
      <vt:lpstr>不同类型的RNN结构</vt:lpstr>
      <vt:lpstr>不同类型的RNN结构</vt:lpstr>
      <vt:lpstr>RNN示例：语言模型</vt:lpstr>
      <vt:lpstr>Language modelling with an RNN</vt:lpstr>
      <vt:lpstr>RNN model</vt:lpstr>
      <vt:lpstr>新序列采样</vt:lpstr>
      <vt:lpstr>Character-level language model</vt:lpstr>
      <vt:lpstr>Sequence generation</vt:lpstr>
      <vt:lpstr>长序列循环神经网络</vt:lpstr>
      <vt:lpstr>BP的困难</vt:lpstr>
      <vt:lpstr>梯度的膨胀或消散</vt:lpstr>
      <vt:lpstr>Vanishing gradients with RNNs</vt:lpstr>
      <vt:lpstr>PowerPoint 演示文稿</vt:lpstr>
      <vt:lpstr>PowerPoint 演示文稿</vt:lpstr>
      <vt:lpstr>PowerPoint 演示文稿</vt:lpstr>
      <vt:lpstr>Long Short Term Memory, LSTM</vt:lpstr>
      <vt:lpstr>记忆单元(Memory Cell)</vt:lpstr>
      <vt:lpstr>Backpropagation through a memory cell</vt:lpstr>
      <vt:lpstr>LSTM</vt:lpstr>
      <vt:lpstr>LSTM网络</vt:lpstr>
      <vt:lpstr>LSTM</vt:lpstr>
      <vt:lpstr>LSTM</vt:lpstr>
      <vt:lpstr>PowerPoint 演示文稿</vt:lpstr>
      <vt:lpstr>PowerPoint 演示文稿</vt:lpstr>
      <vt:lpstr>PowerPoint 演示文稿</vt:lpstr>
      <vt:lpstr>PowerPoint 演示文稿</vt:lpstr>
      <vt:lpstr>               循环序列模型                        ——Recurrent Neural Networks, RNN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集束搜索（Beam search algorithm）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Thanks！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潜水艇</cp:lastModifiedBy>
  <cp:revision>2988</cp:revision>
  <cp:lastPrinted>2014-04-15T18:16:00Z</cp:lastPrinted>
  <dcterms:created xsi:type="dcterms:W3CDTF">2004-08-27T04:16:00Z</dcterms:created>
  <dcterms:modified xsi:type="dcterms:W3CDTF">2019-10-15T07:08:34Z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